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73" r:id="rId2"/>
    <p:sldMasterId id="2147483685" r:id="rId3"/>
    <p:sldMasterId id="2147483744" r:id="rId4"/>
    <p:sldMasterId id="2147483661" r:id="rId5"/>
    <p:sldMasterId id="2147483757" r:id="rId6"/>
    <p:sldMasterId id="2147483773" r:id="rId7"/>
  </p:sldMasterIdLst>
  <p:notesMasterIdLst>
    <p:notesMasterId r:id="rId33"/>
  </p:notesMasterIdLst>
  <p:handoutMasterIdLst>
    <p:handoutMasterId r:id="rId34"/>
  </p:handoutMasterIdLst>
  <p:sldIdLst>
    <p:sldId id="267" r:id="rId8"/>
    <p:sldId id="257" r:id="rId9"/>
    <p:sldId id="258" r:id="rId10"/>
    <p:sldId id="293" r:id="rId11"/>
    <p:sldId id="297" r:id="rId12"/>
    <p:sldId id="309" r:id="rId13"/>
    <p:sldId id="310" r:id="rId14"/>
    <p:sldId id="311" r:id="rId15"/>
    <p:sldId id="301" r:id="rId16"/>
    <p:sldId id="299" r:id="rId17"/>
    <p:sldId id="316" r:id="rId18"/>
    <p:sldId id="263" r:id="rId19"/>
    <p:sldId id="287" r:id="rId20"/>
    <p:sldId id="313" r:id="rId21"/>
    <p:sldId id="312" r:id="rId22"/>
    <p:sldId id="280" r:id="rId23"/>
    <p:sldId id="281" r:id="rId24"/>
    <p:sldId id="278" r:id="rId25"/>
    <p:sldId id="283" r:id="rId26"/>
    <p:sldId id="285" r:id="rId27"/>
    <p:sldId id="315" r:id="rId28"/>
    <p:sldId id="264" r:id="rId29"/>
    <p:sldId id="295" r:id="rId30"/>
    <p:sldId id="306" r:id="rId31"/>
    <p:sldId id="305" r:id="rId3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3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20" autoAdjust="0"/>
    <p:restoredTop sz="94659" autoAdjust="0"/>
  </p:normalViewPr>
  <p:slideViewPr>
    <p:cSldViewPr snapToObjects="1">
      <p:cViewPr>
        <p:scale>
          <a:sx n="90" d="100"/>
          <a:sy n="90" d="100"/>
        </p:scale>
        <p:origin x="-1134" y="-72"/>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7" d="100"/>
          <a:sy n="57" d="100"/>
        </p:scale>
        <p:origin x="-247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Thomas%20Ernst\AppData\Local\Microsoft\Windows\Temporary%20Internet%20Files\Content.IE5\2DSLZ1QI\Tenant_Renewal_Rate_Chart%20(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356726379953319E-2"/>
          <c:y val="0.11795392763404597"/>
          <c:w val="0.89617365325652343"/>
          <c:h val="0.84900285901762196"/>
        </c:manualLayout>
      </c:layout>
      <c:barChart>
        <c:barDir val="col"/>
        <c:grouping val="clustered"/>
        <c:varyColors val="0"/>
        <c:ser>
          <c:idx val="0"/>
          <c:order val="0"/>
          <c:spPr>
            <a:solidFill>
              <a:srgbClr val="1F4E79"/>
            </a:solidFill>
          </c:spPr>
          <c:invertIfNegative val="0"/>
          <c:cat>
            <c:strRef>
              <c:f>Sheet1!$A$2:$A$4</c:f>
              <c:strCache>
                <c:ptCount val="3"/>
                <c:pt idx="0">
                  <c:v>Build-to-Suit Single Federal Agency Occupied</c:v>
                </c:pt>
                <c:pt idx="1">
                  <c:v>All Government Properties                (Federal, State, Local Offices)</c:v>
                </c:pt>
                <c:pt idx="2">
                  <c:v>Traditional Class A Office  </c:v>
                </c:pt>
              </c:strCache>
            </c:strRef>
          </c:cat>
          <c:val>
            <c:numRef>
              <c:f>Sheet1!$B$2:$B$4</c:f>
              <c:numCache>
                <c:formatCode>0%</c:formatCode>
                <c:ptCount val="3"/>
                <c:pt idx="0">
                  <c:v>0.95000000000000095</c:v>
                </c:pt>
                <c:pt idx="1">
                  <c:v>0.8400000000000013</c:v>
                </c:pt>
                <c:pt idx="2">
                  <c:v>0.65000000000000135</c:v>
                </c:pt>
              </c:numCache>
            </c:numRef>
          </c:val>
          <c:extLst xmlns:c16r2="http://schemas.microsoft.com/office/drawing/2015/06/chart">
            <c:ext xmlns:c16="http://schemas.microsoft.com/office/drawing/2014/chart" uri="{C3380CC4-5D6E-409C-BE32-E72D297353CC}">
              <c16:uniqueId val="{00000000-9FF2-418B-942A-7604AF227DD6}"/>
            </c:ext>
          </c:extLst>
        </c:ser>
        <c:dLbls>
          <c:showLegendKey val="0"/>
          <c:showVal val="0"/>
          <c:showCatName val="0"/>
          <c:showSerName val="0"/>
          <c:showPercent val="0"/>
          <c:showBubbleSize val="0"/>
        </c:dLbls>
        <c:gapWidth val="150"/>
        <c:axId val="133188992"/>
        <c:axId val="133215360"/>
      </c:barChart>
      <c:catAx>
        <c:axId val="133188992"/>
        <c:scaling>
          <c:orientation val="minMax"/>
        </c:scaling>
        <c:delete val="1"/>
        <c:axPos val="b"/>
        <c:numFmt formatCode="General" sourceLinked="0"/>
        <c:majorTickMark val="out"/>
        <c:minorTickMark val="none"/>
        <c:tickLblPos val="none"/>
        <c:crossAx val="133215360"/>
        <c:crosses val="autoZero"/>
        <c:auto val="1"/>
        <c:lblAlgn val="ctr"/>
        <c:lblOffset val="100"/>
        <c:noMultiLvlLbl val="0"/>
      </c:catAx>
      <c:valAx>
        <c:axId val="133215360"/>
        <c:scaling>
          <c:orientation val="minMax"/>
        </c:scaling>
        <c:delete val="0"/>
        <c:axPos val="l"/>
        <c:majorGridlines/>
        <c:numFmt formatCode="0%" sourceLinked="1"/>
        <c:majorTickMark val="out"/>
        <c:minorTickMark val="none"/>
        <c:tickLblPos val="nextTo"/>
        <c:crossAx val="133188992"/>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0.10944</cdr:x>
      <cdr:y>0.93314</cdr:y>
    </cdr:from>
    <cdr:to>
      <cdr:x>0.95499</cdr:x>
      <cdr:y>1</cdr:y>
    </cdr:to>
    <cdr:sp macro="" textlink="">
      <cdr:nvSpPr>
        <cdr:cNvPr id="2" name="Textfeld 1"/>
        <cdr:cNvSpPr txBox="1"/>
      </cdr:nvSpPr>
      <cdr:spPr>
        <a:xfrm xmlns:a="http://schemas.openxmlformats.org/drawingml/2006/main">
          <a:off x="590550" y="3057525"/>
          <a:ext cx="4562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smtClean="0"/>
            </a:lvl1pPr>
          </a:lstStyle>
          <a:p>
            <a:pPr>
              <a:defRPr/>
            </a:pPr>
            <a:fld id="{7756105C-D6FA-4589-ABE3-F916C3A0880E}" type="datetimeFigureOut">
              <a:rPr lang="en-US"/>
              <a:pPr>
                <a:defRPr/>
              </a:pPr>
              <a:t>6/6/2016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smtClean="0"/>
            </a:lvl1pPr>
          </a:lstStyle>
          <a:p>
            <a:pPr>
              <a:defRPr/>
            </a:pPr>
            <a:fld id="{D27AE485-2600-47FD-9792-C90AB79150A6}" type="slidenum">
              <a:rPr lang="en-US"/>
              <a:pPr>
                <a:defRPr/>
              </a:pPr>
              <a:t>‹#›</a:t>
            </a:fld>
            <a:endParaRPr lang="en-US" dirty="0"/>
          </a:p>
        </p:txBody>
      </p:sp>
    </p:spTree>
    <p:extLst>
      <p:ext uri="{BB962C8B-B14F-4D97-AF65-F5344CB8AC3E}">
        <p14:creationId xmlns:p14="http://schemas.microsoft.com/office/powerpoint/2010/main" val="1895787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fontAlgn="auto">
              <a:spcBef>
                <a:spcPts val="0"/>
              </a:spcBef>
              <a:spcAft>
                <a:spcPts val="0"/>
              </a:spcAft>
              <a:defRPr sz="1300">
                <a:latin typeface="+mn-lt"/>
                <a:cs typeface="+mn-cs"/>
              </a:defRPr>
            </a:lvl1pPr>
          </a:lstStyle>
          <a:p>
            <a:pPr>
              <a:defRPr/>
            </a:pPr>
            <a:fld id="{3A9FB31B-910A-4450-82F7-7C23A89EEEF7}" type="datetimeFigureOut">
              <a:rPr lang="en-US"/>
              <a:pPr>
                <a:defRPr/>
              </a:pPr>
              <a:t>6/6/2016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fontAlgn="auto">
              <a:spcBef>
                <a:spcPts val="0"/>
              </a:spcBef>
              <a:spcAft>
                <a:spcPts val="0"/>
              </a:spcAft>
              <a:defRPr sz="1300">
                <a:latin typeface="+mn-lt"/>
                <a:cs typeface="+mn-cs"/>
              </a:defRPr>
            </a:lvl1pPr>
          </a:lstStyle>
          <a:p>
            <a:pPr>
              <a:defRPr/>
            </a:pPr>
            <a:fld id="{921B0C2B-6C46-4B22-A960-ABABFEAC0A4D}" type="slidenum">
              <a:rPr lang="en-US"/>
              <a:pPr>
                <a:defRPr/>
              </a:pPr>
              <a:t>‹#›</a:t>
            </a:fld>
            <a:endParaRPr lang="en-US" dirty="0"/>
          </a:p>
        </p:txBody>
      </p:sp>
    </p:spTree>
    <p:extLst>
      <p:ext uri="{BB962C8B-B14F-4D97-AF65-F5344CB8AC3E}">
        <p14:creationId xmlns:p14="http://schemas.microsoft.com/office/powerpoint/2010/main" val="3621643042"/>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1B0C2B-6C46-4B22-A960-ABABFEAC0A4D}"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21B0C2B-6C46-4B22-A960-ABABFEAC0A4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1B0C2B-6C46-4B22-A960-ABABFEAC0A4D}"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21B0C2B-6C46-4B22-A960-ABABFEAC0A4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21B0C2B-6C46-4B22-A960-ABABFEAC0A4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21B0C2B-6C46-4B22-A960-ABABFEAC0A4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8002" indent="-287693">
              <a:spcBef>
                <a:spcPct val="30000"/>
              </a:spcBef>
              <a:defRPr sz="1200">
                <a:solidFill>
                  <a:schemeClr val="tx1"/>
                </a:solidFill>
                <a:latin typeface="Calibri" pitchFamily="34" charset="0"/>
                <a:ea typeface="MS PGothic" pitchFamily="34" charset="-128"/>
              </a:defRPr>
            </a:lvl2pPr>
            <a:lvl3pPr marL="1150772" indent="-230154">
              <a:spcBef>
                <a:spcPct val="30000"/>
              </a:spcBef>
              <a:defRPr sz="1200">
                <a:solidFill>
                  <a:schemeClr val="tx1"/>
                </a:solidFill>
                <a:latin typeface="Calibri" pitchFamily="34" charset="0"/>
                <a:ea typeface="MS PGothic" pitchFamily="34" charset="-128"/>
              </a:defRPr>
            </a:lvl3pPr>
            <a:lvl4pPr marL="1611081" indent="-230154">
              <a:spcBef>
                <a:spcPct val="30000"/>
              </a:spcBef>
              <a:defRPr sz="1200">
                <a:solidFill>
                  <a:schemeClr val="tx1"/>
                </a:solidFill>
                <a:latin typeface="Calibri" pitchFamily="34" charset="0"/>
                <a:ea typeface="MS PGothic" pitchFamily="34" charset="-128"/>
              </a:defRPr>
            </a:lvl4pPr>
            <a:lvl5pPr marL="2071390" indent="-230154">
              <a:spcBef>
                <a:spcPct val="30000"/>
              </a:spcBef>
              <a:defRPr sz="1200">
                <a:solidFill>
                  <a:schemeClr val="tx1"/>
                </a:solidFill>
                <a:latin typeface="Calibri" pitchFamily="34" charset="0"/>
                <a:ea typeface="MS PGothic" pitchFamily="34" charset="-128"/>
              </a:defRPr>
            </a:lvl5pPr>
            <a:lvl6pPr marL="2531699" indent="-23015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008" indent="-23015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2317" indent="-23015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2626" indent="-23015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E03902B-059D-4084-8BD6-7B781E995D1E}" type="slidenum">
              <a:rPr lang="en-US" altLang="en-US">
                <a:solidFill>
                  <a:prstClr val="black"/>
                </a:solidFill>
                <a:cs typeface="Arial" charset="0"/>
              </a:rPr>
              <a:pPr>
                <a:spcBef>
                  <a:spcPct val="0"/>
                </a:spcBef>
              </a:pPr>
              <a:t>5</a:t>
            </a:fld>
            <a:endParaRPr lang="en-US" altLang="en-US" dirty="0">
              <a:solidFill>
                <a:prstClr val="black"/>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8002" indent="-287693">
              <a:spcBef>
                <a:spcPct val="30000"/>
              </a:spcBef>
              <a:defRPr sz="1200">
                <a:solidFill>
                  <a:schemeClr val="tx1"/>
                </a:solidFill>
                <a:latin typeface="Calibri" pitchFamily="34" charset="0"/>
                <a:ea typeface="MS PGothic" pitchFamily="34" charset="-128"/>
              </a:defRPr>
            </a:lvl2pPr>
            <a:lvl3pPr marL="1150772" indent="-230154">
              <a:spcBef>
                <a:spcPct val="30000"/>
              </a:spcBef>
              <a:defRPr sz="1200">
                <a:solidFill>
                  <a:schemeClr val="tx1"/>
                </a:solidFill>
                <a:latin typeface="Calibri" pitchFamily="34" charset="0"/>
                <a:ea typeface="MS PGothic" pitchFamily="34" charset="-128"/>
              </a:defRPr>
            </a:lvl3pPr>
            <a:lvl4pPr marL="1611081" indent="-230154">
              <a:spcBef>
                <a:spcPct val="30000"/>
              </a:spcBef>
              <a:defRPr sz="1200">
                <a:solidFill>
                  <a:schemeClr val="tx1"/>
                </a:solidFill>
                <a:latin typeface="Calibri" pitchFamily="34" charset="0"/>
                <a:ea typeface="MS PGothic" pitchFamily="34" charset="-128"/>
              </a:defRPr>
            </a:lvl4pPr>
            <a:lvl5pPr marL="2071390" indent="-230154">
              <a:spcBef>
                <a:spcPct val="30000"/>
              </a:spcBef>
              <a:defRPr sz="1200">
                <a:solidFill>
                  <a:schemeClr val="tx1"/>
                </a:solidFill>
                <a:latin typeface="Calibri" pitchFamily="34" charset="0"/>
                <a:ea typeface="MS PGothic" pitchFamily="34" charset="-128"/>
              </a:defRPr>
            </a:lvl5pPr>
            <a:lvl6pPr marL="2531699" indent="-23015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008" indent="-23015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2317" indent="-23015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2626" indent="-23015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E03902B-059D-4084-8BD6-7B781E995D1E}" type="slidenum">
              <a:rPr lang="en-US" altLang="en-US">
                <a:solidFill>
                  <a:prstClr val="black"/>
                </a:solidFill>
                <a:cs typeface="Arial" charset="0"/>
              </a:rPr>
              <a:pPr>
                <a:spcBef>
                  <a:spcPct val="0"/>
                </a:spcBef>
              </a:pPr>
              <a:t>6</a:t>
            </a:fld>
            <a:endParaRPr lang="en-US" altLang="en-US" dirty="0">
              <a:solidFill>
                <a:prstClr val="black"/>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8002" indent="-287693">
              <a:spcBef>
                <a:spcPct val="30000"/>
              </a:spcBef>
              <a:defRPr sz="1200">
                <a:solidFill>
                  <a:schemeClr val="tx1"/>
                </a:solidFill>
                <a:latin typeface="Calibri" pitchFamily="34" charset="0"/>
                <a:ea typeface="MS PGothic" pitchFamily="34" charset="-128"/>
              </a:defRPr>
            </a:lvl2pPr>
            <a:lvl3pPr marL="1150772" indent="-230154">
              <a:spcBef>
                <a:spcPct val="30000"/>
              </a:spcBef>
              <a:defRPr sz="1200">
                <a:solidFill>
                  <a:schemeClr val="tx1"/>
                </a:solidFill>
                <a:latin typeface="Calibri" pitchFamily="34" charset="0"/>
                <a:ea typeface="MS PGothic" pitchFamily="34" charset="-128"/>
              </a:defRPr>
            </a:lvl3pPr>
            <a:lvl4pPr marL="1611081" indent="-230154">
              <a:spcBef>
                <a:spcPct val="30000"/>
              </a:spcBef>
              <a:defRPr sz="1200">
                <a:solidFill>
                  <a:schemeClr val="tx1"/>
                </a:solidFill>
                <a:latin typeface="Calibri" pitchFamily="34" charset="0"/>
                <a:ea typeface="MS PGothic" pitchFamily="34" charset="-128"/>
              </a:defRPr>
            </a:lvl4pPr>
            <a:lvl5pPr marL="2071390" indent="-230154">
              <a:spcBef>
                <a:spcPct val="30000"/>
              </a:spcBef>
              <a:defRPr sz="1200">
                <a:solidFill>
                  <a:schemeClr val="tx1"/>
                </a:solidFill>
                <a:latin typeface="Calibri" pitchFamily="34" charset="0"/>
                <a:ea typeface="MS PGothic" pitchFamily="34" charset="-128"/>
              </a:defRPr>
            </a:lvl5pPr>
            <a:lvl6pPr marL="2531699" indent="-23015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008" indent="-23015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2317" indent="-23015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2626" indent="-23015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E03902B-059D-4084-8BD6-7B781E995D1E}" type="slidenum">
              <a:rPr lang="en-US" altLang="en-US">
                <a:solidFill>
                  <a:prstClr val="black"/>
                </a:solidFill>
                <a:cs typeface="Arial" charset="0"/>
              </a:rPr>
              <a:pPr>
                <a:spcBef>
                  <a:spcPct val="0"/>
                </a:spcBef>
              </a:pPr>
              <a:t>7</a:t>
            </a:fld>
            <a:endParaRPr lang="en-US" altLang="en-US" dirty="0">
              <a:solidFill>
                <a:prstClr val="black"/>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21B0C2B-6C46-4B22-A960-ABABFEAC0A4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21B0C2B-6C46-4B22-A960-ABABFEAC0A4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7"/>
          <p:cNvCxnSpPr/>
          <p:nvPr userDrawn="1"/>
        </p:nvCxnSpPr>
        <p:spPr>
          <a:xfrm flipV="1">
            <a:off x="501650" y="673407"/>
            <a:ext cx="8099425" cy="4762"/>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5" name="TextBox 12"/>
          <p:cNvSpPr txBox="1"/>
          <p:nvPr userDrawn="1"/>
        </p:nvSpPr>
        <p:spPr>
          <a:xfrm>
            <a:off x="8458200" y="6380163"/>
            <a:ext cx="347663" cy="554037"/>
          </a:xfrm>
          <a:prstGeom prst="rect">
            <a:avLst/>
          </a:prstGeom>
          <a:noFill/>
        </p:spPr>
        <p:txBody>
          <a:bodyPr wrap="none">
            <a:spAutoFit/>
          </a:bodyPr>
          <a:lstStyle/>
          <a:p>
            <a:pPr fontAlgn="auto">
              <a:spcBef>
                <a:spcPts val="0"/>
              </a:spcBef>
              <a:spcAft>
                <a:spcPts val="0"/>
              </a:spcAft>
              <a:defRPr/>
            </a:pPr>
            <a:fld id="{A1CE57B6-5D29-41BE-91FB-514C7A5EB76D}" type="slidenum">
              <a:rPr lang="en-US" sz="1200">
                <a:latin typeface="Garamond"/>
                <a:cs typeface="Garamond"/>
              </a:rPr>
              <a:pPr fontAlgn="auto">
                <a:spcBef>
                  <a:spcPts val="0"/>
                </a:spcBef>
                <a:spcAft>
                  <a:spcPts val="0"/>
                </a:spcAft>
                <a:defRPr/>
              </a:pPr>
              <a:t>‹#›</a:t>
            </a:fld>
            <a:endParaRPr lang="en-US" sz="1200" dirty="0">
              <a:latin typeface="Garamond"/>
              <a:cs typeface="Garamond"/>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Box 4"/>
          <p:cNvSpPr txBox="1">
            <a:spLocks noChangeArrowheads="1"/>
          </p:cNvSpPr>
          <p:nvPr userDrawn="1"/>
        </p:nvSpPr>
        <p:spPr bwMode="auto">
          <a:xfrm>
            <a:off x="3124200" y="6381750"/>
            <a:ext cx="2895600" cy="246221"/>
          </a:xfrm>
          <a:prstGeom prst="rect">
            <a:avLst/>
          </a:prstGeom>
          <a:noFill/>
          <a:ln w="9525">
            <a:noFill/>
            <a:miter lim="800000"/>
            <a:headEnd/>
            <a:tailEnd/>
          </a:ln>
        </p:spPr>
        <p:txBody>
          <a:bodyPr>
            <a:spAutoFit/>
          </a:bodyPr>
          <a:lstStyle/>
          <a:p>
            <a:pPr algn="ctr"/>
            <a:r>
              <a:rPr lang="en-US" sz="1000" dirty="0" smtClean="0">
                <a:latin typeface="Garamond" pitchFamily="18" charset="0"/>
              </a:rPr>
              <a:t>Offering placed through Broad Oak Asia Pacific, LLC</a:t>
            </a:r>
          </a:p>
        </p:txBody>
      </p:sp>
      <p:cxnSp>
        <p:nvCxnSpPr>
          <p:cNvPr id="11" name="Straight Connector 14"/>
          <p:cNvCxnSpPr/>
          <p:nvPr userDrawn="1"/>
        </p:nvCxnSpPr>
        <p:spPr>
          <a:xfrm>
            <a:off x="501650" y="6360112"/>
            <a:ext cx="8097556" cy="1588"/>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pic>
        <p:nvPicPr>
          <p:cNvPr id="12" name="Picture 14" descr="Genesis International Logo (2)"/>
          <p:cNvPicPr>
            <a:picLocks noChangeAspect="1" noChangeArrowheads="1"/>
          </p:cNvPicPr>
          <p:nvPr userDrawn="1"/>
        </p:nvPicPr>
        <p:blipFill>
          <a:blip r:embed="rId2"/>
          <a:srcRect/>
          <a:stretch>
            <a:fillRect/>
          </a:stretch>
        </p:blipFill>
        <p:spPr bwMode="auto">
          <a:xfrm>
            <a:off x="7178040" y="295275"/>
            <a:ext cx="1188720" cy="3327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9464" y="20214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14338" y="6356350"/>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2EF6AC7-8E8C-4D76-B8F3-B3B2EA43F19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14338" y="6356350"/>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A53E90-E993-46DB-9463-056CAA4F763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2ED940-2FF0-4B4F-88E6-0772621BDA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B5FB122-82AA-4F3B-90E6-1D5E41373E0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78B4AF-7C23-456C-A3B2-0251B069DBF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7477917-EA58-479F-9863-0B1F785A0B7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CF4A9AF-EECC-4AA7-BC51-0991A64AF38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FB3694B-7142-40AE-A764-789FBE178159}"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DBDBE84-0368-455B-ADA1-C9B06751694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flipV="1">
            <a:off x="501650" y="685800"/>
            <a:ext cx="8099425" cy="4762"/>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5" name="TextBox 18"/>
          <p:cNvSpPr txBox="1"/>
          <p:nvPr userDrawn="1"/>
        </p:nvSpPr>
        <p:spPr>
          <a:xfrm>
            <a:off x="8416925" y="6400800"/>
            <a:ext cx="346075" cy="549275"/>
          </a:xfrm>
          <a:prstGeom prst="rect">
            <a:avLst/>
          </a:prstGeom>
          <a:noFill/>
        </p:spPr>
        <p:txBody>
          <a:bodyPr wrap="none">
            <a:spAutoFit/>
          </a:bodyPr>
          <a:lstStyle/>
          <a:p>
            <a:pPr fontAlgn="auto">
              <a:spcBef>
                <a:spcPts val="0"/>
              </a:spcBef>
              <a:spcAft>
                <a:spcPts val="0"/>
              </a:spcAft>
              <a:defRPr/>
            </a:pPr>
            <a:fld id="{E01A5A32-EA4B-4586-AF8B-9479C5B718F0}" type="slidenum">
              <a:rPr lang="en-US" sz="1200">
                <a:latin typeface="Garamond"/>
                <a:cs typeface="Garamond"/>
              </a:rPr>
              <a:pPr fontAlgn="auto">
                <a:spcBef>
                  <a:spcPts val="0"/>
                </a:spcBef>
                <a:spcAft>
                  <a:spcPts val="0"/>
                </a:spcAft>
                <a:defRPr/>
              </a:pPr>
              <a:t>‹#›</a:t>
            </a:fld>
            <a:endParaRPr lang="en-US" sz="1200" dirty="0">
              <a:latin typeface="Garamond"/>
              <a:cs typeface="Garamond"/>
            </a:endParaRPr>
          </a:p>
          <a:p>
            <a:pPr fontAlgn="auto">
              <a:spcBef>
                <a:spcPts val="0"/>
              </a:spcBef>
              <a:spcAft>
                <a:spcPts val="0"/>
              </a:spcAft>
              <a:defRPr/>
            </a:pPr>
            <a:endParaRPr lang="en-US" dirty="0">
              <a:latin typeface="+mn-lt"/>
              <a:cs typeface="+mn-cs"/>
            </a:endParaRPr>
          </a:p>
        </p:txBody>
      </p:sp>
      <p:cxnSp>
        <p:nvCxnSpPr>
          <p:cNvPr id="6" name="Straight Connector 14"/>
          <p:cNvCxnSpPr/>
          <p:nvPr userDrawn="1"/>
        </p:nvCxnSpPr>
        <p:spPr>
          <a:xfrm>
            <a:off x="1649766" y="6360112"/>
            <a:ext cx="6949440"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9464" y="202140"/>
            <a:ext cx="8229600" cy="1143000"/>
          </a:xfrm>
          <a:prstGeom prst="rect">
            <a:avLst/>
          </a:prstGeom>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8096A98B-2270-4B5A-82A5-40F432AF6EEC}" type="slidenum">
              <a:rPr lang="en-US" smtClean="0"/>
              <a:pPr>
                <a:defRPr/>
              </a:pPr>
              <a:t>‹#›</a:t>
            </a:fld>
            <a:endParaRPr lang="en-US" dirty="0"/>
          </a:p>
        </p:txBody>
      </p:sp>
      <p:pic>
        <p:nvPicPr>
          <p:cNvPr id="13" name="Picture 14" descr="Genesis International Logo (2)"/>
          <p:cNvPicPr>
            <a:picLocks noChangeAspect="1" noChangeArrowheads="1"/>
          </p:cNvPicPr>
          <p:nvPr userDrawn="1"/>
        </p:nvPicPr>
        <p:blipFill>
          <a:blip r:embed="rId2"/>
          <a:srcRect/>
          <a:stretch>
            <a:fillRect/>
          </a:stretch>
        </p:blipFill>
        <p:spPr bwMode="auto">
          <a:xfrm>
            <a:off x="429236" y="6220438"/>
            <a:ext cx="1188720" cy="33276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1EBDCD0-750B-475D-95EC-03ADE204546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9B5857-F708-4ACD-BB39-ED25B871C9A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72FDFD-460E-4CC9-A65B-E8C0A71D7C0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16DEC3-0344-4620-9112-3DF9C1EEE51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36780F8-0E4A-4130-89B5-C037FCB41B2C}"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52089A-27B6-4CC4-8208-149F7E01E216}"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93B6B2-1FFC-4A99-9F93-9455EC7A3B8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366C86-1158-4F81-8DF1-6E7A0D780838}"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6F8C5C-8D9F-4482-B1E6-4F1479F3D94D}"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7E7ADA7-6508-4E27-A6B4-4BF5D72561C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FD91AB-B87B-4A53-9466-55FF59ACE87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3EE0370-6A87-405C-8A5D-CFBD35A33FCF}"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1858A9F-CFFB-4E05-8AAB-4BA99D9622B6}"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4A0DBBB-320D-42C4-B012-F12807B607A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07F49D-02DD-44E1-8B23-8DBD16B33C19}"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B67362-6741-4B83-B557-0BA64AFE4FAB}"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F868D3-5FAC-4EA8-9DAE-56D850D6151A}"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BE0C4EE-C277-451B-A803-13283B680FA8}"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64" y="202140"/>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14338" y="6356350"/>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21ABE5E-64A6-4A05-BEAE-9065869CB8D2}"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696FD-A11C-2B4B-A702-A308B212AC43}"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D4E76F-0390-4516-8373-B8E37E8092D2}"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5D9549-F5A3-4CFB-AC47-FE0120EF716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64" y="20214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14338" y="6356350"/>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34A6D7-8896-4804-9EEB-0B0131C03105}"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800A6C-ECEE-4F33-A70B-59BC92C455DC}"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D749E26-4132-482B-B04D-84DDC80264FB}"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08330D6-4B4E-42D4-8DC1-CFBD0750BF8F}"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E0E9826-8606-434A-A534-BECBD9CBC5E6}"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C80FBE0-AA7A-4B53-BECA-82A31D5E8DAD}"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A73512E-1E84-4F42-AFDE-5FD245CEFE8A}"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DE2EFE4-86A9-418B-94ED-9C4584436C78}"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FF8960-6142-4294-85AA-98B3AE4158F4}"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CCE51-2663-44A2-B078-CD8DE83DC632}"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tangle 3"/>
          <p:cNvSpPr/>
          <p:nvPr userDrawn="1"/>
        </p:nvSpPr>
        <p:spPr>
          <a:xfrm>
            <a:off x="652463" y="512763"/>
            <a:ext cx="7862887" cy="5792787"/>
          </a:xfrm>
          <a:prstGeom prst="rect">
            <a:avLst/>
          </a:prstGeom>
          <a:noFill/>
          <a:ln w="19050" cmpd="sng">
            <a:solidFill>
              <a:srgbClr val="1F4E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ln>
                <a:solidFill>
                  <a:srgbClr val="1F4E79"/>
                </a:solidFill>
              </a:ln>
              <a:solidFill>
                <a:prstClr val="white"/>
              </a:solidFill>
            </a:endParaRPr>
          </a:p>
        </p:txBody>
      </p:sp>
      <p:pic>
        <p:nvPicPr>
          <p:cNvPr id="5" name="Picture 13" descr="Genesis Intl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59250" y="1792288"/>
            <a:ext cx="36576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cstate="print">
            <a:extLst/>
          </a:blip>
          <a:srcRect/>
          <a:stretch>
            <a:fillRect/>
          </a:stretch>
        </p:blipFill>
        <p:spPr bwMode="auto">
          <a:xfrm>
            <a:off x="1024447" y="1773238"/>
            <a:ext cx="3067050" cy="3309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el 1"/>
          <p:cNvSpPr>
            <a:spLocks noGrp="1"/>
          </p:cNvSpPr>
          <p:nvPr>
            <p:ph type="ctrTitle"/>
          </p:nvPr>
        </p:nvSpPr>
        <p:spPr>
          <a:xfrm>
            <a:off x="4159526" y="2308113"/>
            <a:ext cx="4355823" cy="1776743"/>
          </a:xfrm>
        </p:spPr>
        <p:txBody>
          <a:bodyPr anchor="b"/>
          <a:lstStyle>
            <a:lvl1pPr algn="l">
              <a:defRPr sz="2800" b="1" i="0">
                <a:latin typeface="Arial"/>
                <a:cs typeface="Arial"/>
              </a:defRPr>
            </a:lvl1pPr>
          </a:lstStyle>
          <a:p>
            <a:r>
              <a:rPr lang="de-DE"/>
              <a:t>Mastertitelformat bearbeiten</a:t>
            </a:r>
            <a:endParaRPr lang="de-DE" dirty="0"/>
          </a:p>
        </p:txBody>
      </p:sp>
      <p:sp>
        <p:nvSpPr>
          <p:cNvPr id="3" name="Untertitel 2"/>
          <p:cNvSpPr>
            <a:spLocks noGrp="1"/>
          </p:cNvSpPr>
          <p:nvPr>
            <p:ph type="subTitle" idx="1"/>
          </p:nvPr>
        </p:nvSpPr>
        <p:spPr>
          <a:xfrm>
            <a:off x="4159527" y="4084855"/>
            <a:ext cx="4355822" cy="1655763"/>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7" name="Fußzeilenplatzhalter 4"/>
          <p:cNvSpPr>
            <a:spLocks noGrp="1"/>
          </p:cNvSpPr>
          <p:nvPr>
            <p:ph type="ftr" sz="quarter" idx="10"/>
          </p:nvPr>
        </p:nvSpPr>
        <p:spPr>
          <a:xfrm>
            <a:off x="652463" y="6356350"/>
            <a:ext cx="3086100" cy="366713"/>
          </a:xfrm>
        </p:spPr>
        <p:txBody>
          <a:bodyPr/>
          <a:lstStyle>
            <a:lvl1pPr algn="l">
              <a:defRPr/>
            </a:lvl1pPr>
          </a:lstStyle>
          <a:p>
            <a:pPr>
              <a:defRPr/>
            </a:pPr>
            <a:endParaRPr lang="de-DE">
              <a:solidFill>
                <a:prstClr val="black">
                  <a:tint val="75000"/>
                </a:prstClr>
              </a:solidFill>
            </a:endParaRPr>
          </a:p>
        </p:txBody>
      </p:sp>
      <p:sp>
        <p:nvSpPr>
          <p:cNvPr id="8" name="Foliennummernplatzhalter 5"/>
          <p:cNvSpPr>
            <a:spLocks noGrp="1"/>
          </p:cNvSpPr>
          <p:nvPr>
            <p:ph type="sldNum" sz="quarter" idx="11"/>
          </p:nvPr>
        </p:nvSpPr>
        <p:spPr/>
        <p:txBody>
          <a:bodyPr/>
          <a:lstStyle>
            <a:lvl1pPr>
              <a:defRPr smtClean="0"/>
            </a:lvl1pPr>
          </a:lstStyle>
          <a:p>
            <a:pPr>
              <a:defRPr/>
            </a:pPr>
            <a:fld id="{B9B502FD-910F-4D69-A450-AF55CEAD183E}" type="slidenum">
              <a:rPr lang="de-DE" altLang="en-US"/>
              <a:pPr>
                <a:defRPr/>
              </a:pPr>
              <a:t>‹#›</a:t>
            </a:fld>
            <a:endParaRPr lang="de-DE" altLang="en-US"/>
          </a:p>
        </p:txBody>
      </p:sp>
    </p:spTree>
    <p:extLst>
      <p:ext uri="{BB962C8B-B14F-4D97-AF65-F5344CB8AC3E}">
        <p14:creationId xmlns:p14="http://schemas.microsoft.com/office/powerpoint/2010/main" val="1285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64" y="20214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14338" y="6356350"/>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EEC701-870B-4BB2-B8C2-4407754D1274}"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cxnSp>
        <p:nvCxnSpPr>
          <p:cNvPr id="4" name="Straight Connector 14"/>
          <p:cNvCxnSpPr/>
          <p:nvPr userDrawn="1"/>
        </p:nvCxnSpPr>
        <p:spPr>
          <a:xfrm>
            <a:off x="2025650" y="6294438"/>
            <a:ext cx="6489700" cy="0"/>
          </a:xfrm>
          <a:prstGeom prst="line">
            <a:avLst/>
          </a:prstGeom>
          <a:ln w="19050" cmpd="sng">
            <a:solidFill>
              <a:srgbClr val="18367A"/>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14"/>
          <p:cNvCxnSpPr/>
          <p:nvPr userDrawn="1"/>
        </p:nvCxnSpPr>
        <p:spPr>
          <a:xfrm>
            <a:off x="639763" y="608013"/>
            <a:ext cx="7862887" cy="0"/>
          </a:xfrm>
          <a:prstGeom prst="line">
            <a:avLst/>
          </a:prstGeom>
          <a:ln w="19050" cmpd="sng">
            <a:solidFill>
              <a:srgbClr val="18367A"/>
            </a:solidFill>
          </a:ln>
          <a:effectLst/>
        </p:spPr>
        <p:style>
          <a:lnRef idx="2">
            <a:schemeClr val="accent1"/>
          </a:lnRef>
          <a:fillRef idx="0">
            <a:schemeClr val="accent1"/>
          </a:fillRef>
          <a:effectRef idx="1">
            <a:schemeClr val="accent1"/>
          </a:effectRef>
          <a:fontRef idx="minor">
            <a:schemeClr val="tx1"/>
          </a:fontRef>
        </p:style>
      </p:cxnSp>
      <p:pic>
        <p:nvPicPr>
          <p:cNvPr id="6" name="Picture 13" descr="Genesis Intl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9763" y="5986463"/>
            <a:ext cx="1460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720238" y="906077"/>
            <a:ext cx="7795113" cy="5108664"/>
          </a:xfrm>
        </p:spPr>
        <p:txBody>
          <a:bodyPr/>
          <a:lstStyle>
            <a:lvl1pPr>
              <a:defRPr sz="1600" b="0" i="0">
                <a:latin typeface="Arial"/>
                <a:cs typeface="Arial"/>
              </a:defRPr>
            </a:lvl1pPr>
            <a:lvl2pPr>
              <a:defRPr sz="1400" b="0" i="0">
                <a:latin typeface="Arial"/>
                <a:cs typeface="Arial"/>
              </a:defRPr>
            </a:lvl2pPr>
            <a:lvl3pPr>
              <a:lnSpc>
                <a:spcPct val="90000"/>
              </a:lnSpc>
              <a:spcBef>
                <a:spcPts val="500"/>
              </a:spcBef>
              <a:defRPr sz="1400" b="0" i="0">
                <a:latin typeface="Arial"/>
                <a:cs typeface="Arial"/>
              </a:defRPr>
            </a:lvl3pPr>
            <a:lvl4pPr>
              <a:lnSpc>
                <a:spcPct val="90000"/>
              </a:lnSpc>
              <a:spcBef>
                <a:spcPts val="500"/>
              </a:spcBef>
              <a:defRPr sz="1400" b="0" i="0">
                <a:latin typeface="Arial"/>
                <a:cs typeface="Arial"/>
              </a:defRPr>
            </a:lvl4pPr>
            <a:lvl5pPr>
              <a:lnSpc>
                <a:spcPct val="90000"/>
              </a:lnSpc>
              <a:spcBef>
                <a:spcPts val="500"/>
              </a:spcBef>
              <a:defRPr sz="1400" b="0" i="0">
                <a:latin typeface="Arial"/>
                <a:cs typeface="Aria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idx="12"/>
          </p:nvPr>
        </p:nvSpPr>
        <p:spPr>
          <a:xfrm>
            <a:off x="2025650" y="283997"/>
            <a:ext cx="6582456" cy="309748"/>
          </a:xfrm>
        </p:spPr>
        <p:txBody>
          <a:bodyPr/>
          <a:lstStyle>
            <a:lvl1pPr marL="0" indent="0" algn="r">
              <a:buNone/>
              <a:defRPr sz="1800">
                <a:solidFill>
                  <a:srgbClr val="18367A"/>
                </a:solidFill>
                <a:latin typeface="Arial"/>
                <a:cs typeface="Arial"/>
              </a:defRPr>
            </a:lvl1pPr>
          </a:lstStyle>
          <a:p>
            <a:pPr lvl="0"/>
            <a:r>
              <a:rPr lang="de-DE"/>
              <a:t>Mastertextformat bearbeiten</a:t>
            </a:r>
          </a:p>
        </p:txBody>
      </p:sp>
      <p:sp>
        <p:nvSpPr>
          <p:cNvPr id="7" name="Fußzeilenplatzhalter 4"/>
          <p:cNvSpPr>
            <a:spLocks noGrp="1"/>
          </p:cNvSpPr>
          <p:nvPr>
            <p:ph type="ftr" sz="quarter" idx="13"/>
          </p:nvPr>
        </p:nvSpPr>
        <p:spPr/>
        <p:txBody>
          <a:bodyPr/>
          <a:lstStyle>
            <a:lvl1pPr>
              <a:defRPr/>
            </a:lvl1pPr>
          </a:lstStyle>
          <a:p>
            <a:pPr>
              <a:defRPr/>
            </a:pPr>
            <a:endParaRPr lang="de-DE">
              <a:solidFill>
                <a:prstClr val="black">
                  <a:tint val="75000"/>
                </a:prstClr>
              </a:solidFill>
            </a:endParaRPr>
          </a:p>
        </p:txBody>
      </p:sp>
      <p:sp>
        <p:nvSpPr>
          <p:cNvPr id="8" name="Foliennummernplatzhalter 5"/>
          <p:cNvSpPr>
            <a:spLocks noGrp="1"/>
          </p:cNvSpPr>
          <p:nvPr>
            <p:ph type="sldNum" sz="quarter" idx="14"/>
          </p:nvPr>
        </p:nvSpPr>
        <p:spPr/>
        <p:txBody>
          <a:bodyPr/>
          <a:lstStyle>
            <a:lvl1pPr>
              <a:defRPr smtClean="0"/>
            </a:lvl1pPr>
          </a:lstStyle>
          <a:p>
            <a:pPr>
              <a:defRPr/>
            </a:pPr>
            <a:fld id="{734400B2-8F97-4BB5-ADD9-2699166C184A}" type="slidenum">
              <a:rPr lang="de-DE" altLang="en-US"/>
              <a:pPr>
                <a:defRPr/>
              </a:pPr>
              <a:t>‹#›</a:t>
            </a:fld>
            <a:endParaRPr lang="de-DE" altLang="en-US"/>
          </a:p>
        </p:txBody>
      </p:sp>
    </p:spTree>
    <p:extLst>
      <p:ext uri="{BB962C8B-B14F-4D97-AF65-F5344CB8AC3E}">
        <p14:creationId xmlns:p14="http://schemas.microsoft.com/office/powerpoint/2010/main" val="2920351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1"/>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95809732-5738-446F-9BE5-C86155F2D3B3}" type="datetime1">
              <a:rPr lang="de-DE"/>
              <a:pPr>
                <a:defRPr/>
              </a:pPr>
              <a:t>06.06.2016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4F51DBF7-809C-4945-A7FB-5BAF366EE1EC}" type="slidenum">
              <a:rPr lang="de-DE" altLang="en-US"/>
              <a:pPr>
                <a:defRPr/>
              </a:pPr>
              <a:t>‹#›</a:t>
            </a:fld>
            <a:endParaRPr lang="de-DE" altLang="en-US"/>
          </a:p>
        </p:txBody>
      </p:sp>
    </p:spTree>
    <p:extLst>
      <p:ext uri="{BB962C8B-B14F-4D97-AF65-F5344CB8AC3E}">
        <p14:creationId xmlns:p14="http://schemas.microsoft.com/office/powerpoint/2010/main" val="1221267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8650" y="1825625"/>
            <a:ext cx="3886200" cy="435133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825625"/>
            <a:ext cx="3886200" cy="435133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641EB440-F35E-48B5-BD9F-5F85AF09C087}" type="datetime1">
              <a:rPr lang="de-DE"/>
              <a:pPr>
                <a:defRPr/>
              </a:pPr>
              <a:t>06.06.2016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41C1F219-939C-4836-8ABA-77D409FB8F62}" type="slidenum">
              <a:rPr lang="de-DE" altLang="en-US"/>
              <a:pPr>
                <a:defRPr/>
              </a:pPr>
              <a:t>‹#›</a:t>
            </a:fld>
            <a:endParaRPr lang="de-DE" altLang="en-US"/>
          </a:p>
        </p:txBody>
      </p:sp>
    </p:spTree>
    <p:extLst>
      <p:ext uri="{BB962C8B-B14F-4D97-AF65-F5344CB8AC3E}">
        <p14:creationId xmlns:p14="http://schemas.microsoft.com/office/powerpoint/2010/main" val="1443438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7"/>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2"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AC0848F4-BE61-4946-AB26-2D2588A9241C}" type="datetime1">
              <a:rPr lang="de-DE"/>
              <a:pPr>
                <a:defRPr/>
              </a:pPr>
              <a:t>06.06.2016</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9" name="Foliennummernplatzhalter 5"/>
          <p:cNvSpPr>
            <a:spLocks noGrp="1"/>
          </p:cNvSpPr>
          <p:nvPr>
            <p:ph type="sldNum" sz="quarter" idx="12"/>
          </p:nvPr>
        </p:nvSpPr>
        <p:spPr/>
        <p:txBody>
          <a:bodyPr/>
          <a:lstStyle>
            <a:lvl1pPr>
              <a:defRPr/>
            </a:lvl1pPr>
          </a:lstStyle>
          <a:p>
            <a:pPr>
              <a:defRPr/>
            </a:pPr>
            <a:fld id="{F9B3B901-E038-49D3-87AA-56862F1E02DC}" type="slidenum">
              <a:rPr lang="de-DE" altLang="en-US"/>
              <a:pPr>
                <a:defRPr/>
              </a:pPr>
              <a:t>‹#›</a:t>
            </a:fld>
            <a:endParaRPr lang="de-DE" altLang="en-US"/>
          </a:p>
        </p:txBody>
      </p:sp>
    </p:spTree>
    <p:extLst>
      <p:ext uri="{BB962C8B-B14F-4D97-AF65-F5344CB8AC3E}">
        <p14:creationId xmlns:p14="http://schemas.microsoft.com/office/powerpoint/2010/main" val="2274196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2ED30F91-7C12-44A4-9DE2-62A6D32EF6DD}" type="datetime1">
              <a:rPr lang="de-DE"/>
              <a:pPr>
                <a:defRPr/>
              </a:pPr>
              <a:t>06.06.2016</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46A5F576-DE04-40DF-9C97-BA4EF9A82FEC}" type="slidenum">
              <a:rPr lang="de-DE" altLang="en-US"/>
              <a:pPr>
                <a:defRPr/>
              </a:pPr>
              <a:t>‹#›</a:t>
            </a:fld>
            <a:endParaRPr lang="de-DE" altLang="en-US"/>
          </a:p>
        </p:txBody>
      </p:sp>
    </p:spTree>
    <p:extLst>
      <p:ext uri="{BB962C8B-B14F-4D97-AF65-F5344CB8AC3E}">
        <p14:creationId xmlns:p14="http://schemas.microsoft.com/office/powerpoint/2010/main" val="2652187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E7F9FEF-4584-4920-83FD-BE8D901194F7}" type="datetime1">
              <a:rPr lang="de-DE"/>
              <a:pPr>
                <a:defRPr/>
              </a:pPr>
              <a:t>06.06.2016</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A8191E44-4741-416F-874A-CE491E755386}" type="slidenum">
              <a:rPr lang="de-DE" altLang="en-US"/>
              <a:pPr>
                <a:defRPr/>
              </a:pPr>
              <a:t>‹#›</a:t>
            </a:fld>
            <a:endParaRPr lang="de-DE" altLang="en-US"/>
          </a:p>
        </p:txBody>
      </p:sp>
    </p:spTree>
    <p:extLst>
      <p:ext uri="{BB962C8B-B14F-4D97-AF65-F5344CB8AC3E}">
        <p14:creationId xmlns:p14="http://schemas.microsoft.com/office/powerpoint/2010/main" val="2008618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2B8FE5FA-92E8-4245-BF8B-445F4DE79393}" type="datetime1">
              <a:rPr lang="de-DE"/>
              <a:pPr>
                <a:defRPr/>
              </a:pPr>
              <a:t>06.06.2016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282A4267-5B5B-46DC-B078-8DA5539517EB}" type="slidenum">
              <a:rPr lang="de-DE" altLang="en-US"/>
              <a:pPr>
                <a:defRPr/>
              </a:pPr>
              <a:t>‹#›</a:t>
            </a:fld>
            <a:endParaRPr lang="de-DE" altLang="en-US"/>
          </a:p>
        </p:txBody>
      </p:sp>
    </p:spTree>
    <p:extLst>
      <p:ext uri="{BB962C8B-B14F-4D97-AF65-F5344CB8AC3E}">
        <p14:creationId xmlns:p14="http://schemas.microsoft.com/office/powerpoint/2010/main" val="33375151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E42EC5FD-3418-445A-A0EA-2E3DF740BA13}" type="datetime1">
              <a:rPr lang="de-DE"/>
              <a:pPr>
                <a:defRPr/>
              </a:pPr>
              <a:t>06.06.2016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FEB8ADEA-29D6-4760-9399-C4F9CCD4444E}" type="slidenum">
              <a:rPr lang="de-DE" altLang="en-US"/>
              <a:pPr>
                <a:defRPr/>
              </a:pPr>
              <a:t>‹#›</a:t>
            </a:fld>
            <a:endParaRPr lang="de-DE" altLang="en-US"/>
          </a:p>
        </p:txBody>
      </p:sp>
    </p:spTree>
    <p:extLst>
      <p:ext uri="{BB962C8B-B14F-4D97-AF65-F5344CB8AC3E}">
        <p14:creationId xmlns:p14="http://schemas.microsoft.com/office/powerpoint/2010/main" val="438192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66FC9D3E-5087-431C-8A3C-DEEEE117ABBB}" type="datetime1">
              <a:rPr lang="de-DE"/>
              <a:pPr>
                <a:defRPr/>
              </a:pPr>
              <a:t>06.06.2016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57D75B48-7A71-442A-AD6B-69469313CF5E}" type="slidenum">
              <a:rPr lang="de-DE" altLang="en-US"/>
              <a:pPr>
                <a:defRPr/>
              </a:pPr>
              <a:t>‹#›</a:t>
            </a:fld>
            <a:endParaRPr lang="de-DE" altLang="en-US"/>
          </a:p>
        </p:txBody>
      </p:sp>
    </p:spTree>
    <p:extLst>
      <p:ext uri="{BB962C8B-B14F-4D97-AF65-F5344CB8AC3E}">
        <p14:creationId xmlns:p14="http://schemas.microsoft.com/office/powerpoint/2010/main" val="3286572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6" y="365126"/>
            <a:ext cx="1971675" cy="5811839"/>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8652" y="365126"/>
            <a:ext cx="5800725" cy="581183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DF56DA33-7F8C-4314-84C0-48D4C5819C36}" type="datetime1">
              <a:rPr lang="de-DE"/>
              <a:pPr>
                <a:defRPr/>
              </a:pPr>
              <a:t>06.06.2016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F932B3CB-6D31-47DB-B532-F13338AAAD95}" type="slidenum">
              <a:rPr lang="de-DE" altLang="en-US"/>
              <a:pPr>
                <a:defRPr/>
              </a:pPr>
              <a:t>‹#›</a:t>
            </a:fld>
            <a:endParaRPr lang="de-DE" altLang="en-US"/>
          </a:p>
        </p:txBody>
      </p:sp>
    </p:spTree>
    <p:extLst>
      <p:ext uri="{BB962C8B-B14F-4D97-AF65-F5344CB8AC3E}">
        <p14:creationId xmlns:p14="http://schemas.microsoft.com/office/powerpoint/2010/main" val="129831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14338" y="6356350"/>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BFAE6D-DCFB-43F1-B3C6-1B20B51F2961}"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3" name="Straight Connector 7"/>
          <p:cNvCxnSpPr/>
          <p:nvPr userDrawn="1"/>
        </p:nvCxnSpPr>
        <p:spPr>
          <a:xfrm flipV="1">
            <a:off x="501650" y="685800"/>
            <a:ext cx="8099425" cy="4763"/>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4" name="TextBox 18"/>
          <p:cNvSpPr txBox="1"/>
          <p:nvPr userDrawn="1"/>
        </p:nvSpPr>
        <p:spPr>
          <a:xfrm>
            <a:off x="8416925" y="6400800"/>
            <a:ext cx="442913" cy="554038"/>
          </a:xfrm>
          <a:prstGeom prst="rect">
            <a:avLst/>
          </a:prstGeom>
          <a:noFill/>
        </p:spPr>
        <p:txBody>
          <a:bodyPr wrap="none" lIns="91433" tIns="45717" rIns="91433" bIns="45717">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defTabSz="914400" eaLnBrk="0" hangingPunct="0">
              <a:defRPr/>
            </a:pPr>
            <a:fld id="{AC1BD2E1-299B-4E3A-826F-E86426184339}" type="slidenum">
              <a:rPr lang="en-US" altLang="en-US" sz="1200" smtClean="0">
                <a:solidFill>
                  <a:prstClr val="black"/>
                </a:solidFill>
                <a:latin typeface="Garamond" pitchFamily="18" charset="0"/>
                <a:cs typeface="+mn-cs"/>
              </a:rPr>
              <a:pPr defTabSz="914400" eaLnBrk="0" hangingPunct="0">
                <a:defRPr/>
              </a:pPr>
              <a:t>‹#›</a:t>
            </a:fld>
            <a:endParaRPr lang="en-US" altLang="en-US" sz="1200" dirty="0" smtClean="0">
              <a:solidFill>
                <a:prstClr val="black"/>
              </a:solidFill>
              <a:latin typeface="Garamond" pitchFamily="18" charset="0"/>
              <a:cs typeface="+mn-cs"/>
            </a:endParaRPr>
          </a:p>
          <a:p>
            <a:pPr defTabSz="914400" eaLnBrk="0" hangingPunct="0">
              <a:defRPr/>
            </a:pPr>
            <a:endParaRPr lang="en-US" altLang="en-US" dirty="0" smtClean="0">
              <a:solidFill>
                <a:prstClr val="black"/>
              </a:solidFill>
              <a:latin typeface="Calibri" pitchFamily="34" charset="0"/>
              <a:cs typeface="+mn-cs"/>
            </a:endParaRPr>
          </a:p>
        </p:txBody>
      </p:sp>
      <p:cxnSp>
        <p:nvCxnSpPr>
          <p:cNvPr id="5" name="Straight Connector 14"/>
          <p:cNvCxnSpPr/>
          <p:nvPr userDrawn="1"/>
        </p:nvCxnSpPr>
        <p:spPr>
          <a:xfrm>
            <a:off x="1649413" y="6361113"/>
            <a:ext cx="6950075"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pic>
        <p:nvPicPr>
          <p:cNvPr id="6" name="Picture 14" descr="Genesis International Logo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21413"/>
            <a:ext cx="118903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9464" y="202140"/>
            <a:ext cx="8229600" cy="1143000"/>
          </a:xfrm>
          <a:prstGeom prst="rect">
            <a:avLst/>
          </a:prstGeom>
        </p:spPr>
        <p:txBody>
          <a:bodyPr/>
          <a:lstStyle/>
          <a:p>
            <a:r>
              <a:rPr lang="en-US" dirty="0"/>
              <a:t>Click to edit Master title style</a:t>
            </a:r>
          </a:p>
        </p:txBody>
      </p:sp>
      <p:sp>
        <p:nvSpPr>
          <p:cNvPr id="7" name="Slide Number Placeholder 5"/>
          <p:cNvSpPr>
            <a:spLocks noGrp="1"/>
          </p:cNvSpPr>
          <p:nvPr>
            <p:ph type="sldNum" sz="quarter" idx="10"/>
          </p:nvPr>
        </p:nvSpPr>
        <p:spPr/>
        <p:txBody>
          <a:bodyPr/>
          <a:lstStyle>
            <a:lvl1pPr>
              <a:defRPr smtClean="0"/>
            </a:lvl1pPr>
          </a:lstStyle>
          <a:p>
            <a:pPr>
              <a:defRPr/>
            </a:pPr>
            <a:fld id="{8C4B1063-6CAF-4BE9-86A6-386CD8C15CAD}" type="slidenum">
              <a:rPr lang="en-US" altLang="en-US"/>
              <a:pPr>
                <a:defRPr/>
              </a:pPr>
              <a:t>‹#›</a:t>
            </a:fld>
            <a:endParaRPr lang="en-US" altLang="en-US" dirty="0"/>
          </a:p>
        </p:txBody>
      </p:sp>
    </p:spTree>
    <p:extLst>
      <p:ext uri="{BB962C8B-B14F-4D97-AF65-F5344CB8AC3E}">
        <p14:creationId xmlns:p14="http://schemas.microsoft.com/office/powerpoint/2010/main" val="3752835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3" name="Straight Connector 7"/>
          <p:cNvCxnSpPr/>
          <p:nvPr userDrawn="1"/>
        </p:nvCxnSpPr>
        <p:spPr>
          <a:xfrm flipV="1">
            <a:off x="501650" y="685800"/>
            <a:ext cx="8099425" cy="4763"/>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4" name="TextBox 18"/>
          <p:cNvSpPr txBox="1">
            <a:spLocks noChangeArrowheads="1"/>
          </p:cNvSpPr>
          <p:nvPr userDrawn="1"/>
        </p:nvSpPr>
        <p:spPr bwMode="auto">
          <a:xfrm>
            <a:off x="8416925" y="6400800"/>
            <a:ext cx="442913" cy="554038"/>
          </a:xfrm>
          <a:prstGeom prst="rect">
            <a:avLst/>
          </a:prstGeom>
          <a:noFill/>
          <a:ln>
            <a:noFill/>
          </a:ln>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defTabSz="914400">
              <a:defRPr/>
            </a:pPr>
            <a:fld id="{03313C34-B328-4A35-A1E2-B23C901CBDEB}" type="slidenum">
              <a:rPr lang="en-US" altLang="en-US" sz="1200" smtClean="0">
                <a:solidFill>
                  <a:prstClr val="black"/>
                </a:solidFill>
                <a:latin typeface="Garamond" pitchFamily="18" charset="0"/>
                <a:cs typeface="+mn-cs"/>
              </a:rPr>
              <a:pPr defTabSz="914400">
                <a:defRPr/>
              </a:pPr>
              <a:t>‹#›</a:t>
            </a:fld>
            <a:endParaRPr lang="en-US" altLang="en-US" sz="1200" dirty="0" smtClean="0">
              <a:solidFill>
                <a:prstClr val="black"/>
              </a:solidFill>
              <a:latin typeface="Garamond" pitchFamily="18" charset="0"/>
              <a:cs typeface="+mn-cs"/>
            </a:endParaRPr>
          </a:p>
          <a:p>
            <a:pPr defTabSz="914400">
              <a:defRPr/>
            </a:pPr>
            <a:endParaRPr lang="en-US" altLang="en-US" dirty="0" smtClean="0">
              <a:solidFill>
                <a:prstClr val="black"/>
              </a:solidFill>
              <a:latin typeface="Calibri" pitchFamily="34" charset="0"/>
              <a:cs typeface="+mn-cs"/>
            </a:endParaRPr>
          </a:p>
        </p:txBody>
      </p:sp>
      <p:cxnSp>
        <p:nvCxnSpPr>
          <p:cNvPr id="5" name="Straight Connector 14"/>
          <p:cNvCxnSpPr/>
          <p:nvPr userDrawn="1"/>
        </p:nvCxnSpPr>
        <p:spPr>
          <a:xfrm>
            <a:off x="1649413" y="6361113"/>
            <a:ext cx="6950075"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pic>
        <p:nvPicPr>
          <p:cNvPr id="6" name="Picture 14" descr="Genesis International Logo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21413"/>
            <a:ext cx="118903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9464" y="202140"/>
            <a:ext cx="8229600" cy="1143000"/>
          </a:xfrm>
          <a:prstGeom prst="rect">
            <a:avLst/>
          </a:prstGeom>
        </p:spPr>
        <p:txBody>
          <a:bodyPr/>
          <a:lstStyle/>
          <a:p>
            <a:r>
              <a:rPr lang="en-US" dirty="0"/>
              <a:t>Click to edit Master title style</a:t>
            </a:r>
          </a:p>
        </p:txBody>
      </p:sp>
      <p:sp>
        <p:nvSpPr>
          <p:cNvPr id="7" name="Slide Number Placeholder 5"/>
          <p:cNvSpPr>
            <a:spLocks noGrp="1"/>
          </p:cNvSpPr>
          <p:nvPr>
            <p:ph type="sldNum" sz="quarter" idx="10"/>
          </p:nvPr>
        </p:nvSpPr>
        <p:spPr>
          <a:xfrm>
            <a:off x="6553200" y="6356350"/>
            <a:ext cx="2133600" cy="366713"/>
          </a:xfrm>
        </p:spPr>
        <p:txBody>
          <a:bodyPr anchor="t"/>
          <a:lstStyle>
            <a:lvl1pPr>
              <a:defRPr smtClean="0"/>
            </a:lvl1pPr>
          </a:lstStyle>
          <a:p>
            <a:pPr>
              <a:defRPr/>
            </a:pPr>
            <a:fld id="{B97E094D-D9B1-423F-8C86-352BF86CBE93}" type="slidenum">
              <a:rPr lang="en-US" altLang="en-US"/>
              <a:pPr>
                <a:defRPr/>
              </a:pPr>
              <a:t>‹#›</a:t>
            </a:fld>
            <a:endParaRPr lang="en-US" altLang="en-US" dirty="0"/>
          </a:p>
        </p:txBody>
      </p:sp>
    </p:spTree>
    <p:extLst>
      <p:ext uri="{BB962C8B-B14F-4D97-AF65-F5344CB8AC3E}">
        <p14:creationId xmlns:p14="http://schemas.microsoft.com/office/powerpoint/2010/main" val="37151278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7"/>
          <p:cNvCxnSpPr/>
          <p:nvPr userDrawn="1"/>
        </p:nvCxnSpPr>
        <p:spPr>
          <a:xfrm flipV="1">
            <a:off x="501650" y="685800"/>
            <a:ext cx="8099425" cy="4763"/>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4" name="TextBox 18"/>
          <p:cNvSpPr txBox="1">
            <a:spLocks noChangeArrowheads="1"/>
          </p:cNvSpPr>
          <p:nvPr userDrawn="1"/>
        </p:nvSpPr>
        <p:spPr bwMode="auto">
          <a:xfrm>
            <a:off x="8416925" y="6400800"/>
            <a:ext cx="442913" cy="554038"/>
          </a:xfrm>
          <a:prstGeom prst="rect">
            <a:avLst/>
          </a:prstGeom>
          <a:noFill/>
          <a:ln>
            <a:noFill/>
          </a:ln>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defTabSz="914400">
              <a:defRPr/>
            </a:pPr>
            <a:fld id="{ADFCF866-3C85-4AAC-9811-353240DC3644}" type="slidenum">
              <a:rPr lang="en-US" altLang="en-US" sz="1200" smtClean="0">
                <a:solidFill>
                  <a:prstClr val="black"/>
                </a:solidFill>
                <a:latin typeface="Garamond" pitchFamily="18" charset="0"/>
                <a:cs typeface="+mn-cs"/>
              </a:rPr>
              <a:pPr defTabSz="914400">
                <a:defRPr/>
              </a:pPr>
              <a:t>‹#›</a:t>
            </a:fld>
            <a:endParaRPr lang="en-US" altLang="en-US" sz="1200" dirty="0" smtClean="0">
              <a:solidFill>
                <a:prstClr val="black"/>
              </a:solidFill>
              <a:latin typeface="Garamond" pitchFamily="18" charset="0"/>
              <a:cs typeface="+mn-cs"/>
            </a:endParaRPr>
          </a:p>
          <a:p>
            <a:pPr defTabSz="914400">
              <a:defRPr/>
            </a:pPr>
            <a:endParaRPr lang="en-US" altLang="en-US" dirty="0" smtClean="0">
              <a:solidFill>
                <a:prstClr val="black"/>
              </a:solidFill>
              <a:latin typeface="Calibri" pitchFamily="34" charset="0"/>
              <a:cs typeface="+mn-cs"/>
            </a:endParaRPr>
          </a:p>
        </p:txBody>
      </p:sp>
      <p:cxnSp>
        <p:nvCxnSpPr>
          <p:cNvPr id="5" name="Straight Connector 14"/>
          <p:cNvCxnSpPr/>
          <p:nvPr userDrawn="1"/>
        </p:nvCxnSpPr>
        <p:spPr>
          <a:xfrm>
            <a:off x="1649413" y="6361113"/>
            <a:ext cx="6950075"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pic>
        <p:nvPicPr>
          <p:cNvPr id="6" name="Picture 14" descr="Genesis International Logo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21413"/>
            <a:ext cx="118903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9464" y="202140"/>
            <a:ext cx="8229600" cy="1143000"/>
          </a:xfrm>
          <a:prstGeom prst="rect">
            <a:avLst/>
          </a:prstGeom>
        </p:spPr>
        <p:txBody>
          <a:bodyPr/>
          <a:lstStyle/>
          <a:p>
            <a:r>
              <a:rPr lang="en-US" dirty="0"/>
              <a:t>Click to edit Master title style</a:t>
            </a:r>
          </a:p>
        </p:txBody>
      </p:sp>
      <p:sp>
        <p:nvSpPr>
          <p:cNvPr id="7" name="Slide Number Placeholder 5"/>
          <p:cNvSpPr>
            <a:spLocks noGrp="1"/>
          </p:cNvSpPr>
          <p:nvPr>
            <p:ph type="sldNum" sz="quarter" idx="10"/>
          </p:nvPr>
        </p:nvSpPr>
        <p:spPr>
          <a:xfrm>
            <a:off x="6553200" y="6356350"/>
            <a:ext cx="2133600" cy="366713"/>
          </a:xfrm>
        </p:spPr>
        <p:txBody>
          <a:bodyPr anchor="t"/>
          <a:lstStyle>
            <a:lvl1pPr>
              <a:defRPr smtClean="0"/>
            </a:lvl1pPr>
          </a:lstStyle>
          <a:p>
            <a:pPr>
              <a:defRPr/>
            </a:pPr>
            <a:fld id="{B2A9DF20-C4DD-4D0B-AEDB-883AE189F88C}" type="slidenum">
              <a:rPr lang="en-US" altLang="en-US"/>
              <a:pPr>
                <a:defRPr/>
              </a:pPr>
              <a:t>‹#›</a:t>
            </a:fld>
            <a:endParaRPr lang="en-US" altLang="en-US" dirty="0"/>
          </a:p>
        </p:txBody>
      </p:sp>
    </p:spTree>
    <p:extLst>
      <p:ext uri="{BB962C8B-B14F-4D97-AF65-F5344CB8AC3E}">
        <p14:creationId xmlns:p14="http://schemas.microsoft.com/office/powerpoint/2010/main" val="515821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3" name="Straight Connector 7"/>
          <p:cNvCxnSpPr/>
          <p:nvPr userDrawn="1"/>
        </p:nvCxnSpPr>
        <p:spPr>
          <a:xfrm flipV="1">
            <a:off x="501650" y="685800"/>
            <a:ext cx="8099425" cy="4763"/>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4" name="TextBox 18"/>
          <p:cNvSpPr txBox="1">
            <a:spLocks noChangeArrowheads="1"/>
          </p:cNvSpPr>
          <p:nvPr userDrawn="1"/>
        </p:nvSpPr>
        <p:spPr bwMode="auto">
          <a:xfrm>
            <a:off x="8416925" y="6400800"/>
            <a:ext cx="442913" cy="554038"/>
          </a:xfrm>
          <a:prstGeom prst="rect">
            <a:avLst/>
          </a:prstGeom>
          <a:noFill/>
          <a:ln>
            <a:noFill/>
          </a:ln>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defTabSz="914400">
              <a:defRPr/>
            </a:pPr>
            <a:fld id="{20B79DD0-5646-4632-8487-4E4E95F38DED}" type="slidenum">
              <a:rPr lang="en-US" altLang="en-US" sz="1200" smtClean="0">
                <a:solidFill>
                  <a:prstClr val="black"/>
                </a:solidFill>
                <a:latin typeface="Garamond" pitchFamily="18" charset="0"/>
                <a:cs typeface="+mn-cs"/>
              </a:rPr>
              <a:pPr defTabSz="914400">
                <a:defRPr/>
              </a:pPr>
              <a:t>‹#›</a:t>
            </a:fld>
            <a:endParaRPr lang="en-US" altLang="en-US" sz="1200" dirty="0" smtClean="0">
              <a:solidFill>
                <a:prstClr val="black"/>
              </a:solidFill>
              <a:latin typeface="Garamond" pitchFamily="18" charset="0"/>
              <a:cs typeface="+mn-cs"/>
            </a:endParaRPr>
          </a:p>
          <a:p>
            <a:pPr defTabSz="914400">
              <a:defRPr/>
            </a:pPr>
            <a:endParaRPr lang="en-US" altLang="en-US" dirty="0" smtClean="0">
              <a:solidFill>
                <a:prstClr val="black"/>
              </a:solidFill>
              <a:latin typeface="Calibri" pitchFamily="34" charset="0"/>
              <a:cs typeface="+mn-cs"/>
            </a:endParaRPr>
          </a:p>
        </p:txBody>
      </p:sp>
      <p:cxnSp>
        <p:nvCxnSpPr>
          <p:cNvPr id="5" name="Straight Connector 14"/>
          <p:cNvCxnSpPr/>
          <p:nvPr userDrawn="1"/>
        </p:nvCxnSpPr>
        <p:spPr>
          <a:xfrm>
            <a:off x="1649413" y="6359525"/>
            <a:ext cx="6950075"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pic>
        <p:nvPicPr>
          <p:cNvPr id="6" name="Picture 14" descr="Genesis International Logo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19825"/>
            <a:ext cx="1189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9464" y="202140"/>
            <a:ext cx="8229600" cy="1143000"/>
          </a:xfrm>
          <a:prstGeom prst="rect">
            <a:avLst/>
          </a:prstGeom>
        </p:spPr>
        <p:txBody>
          <a:bodyPr/>
          <a:lstStyle/>
          <a:p>
            <a:r>
              <a:rPr lang="en-US" dirty="0"/>
              <a:t>Click to edit Master title style</a:t>
            </a:r>
          </a:p>
        </p:txBody>
      </p:sp>
      <p:sp>
        <p:nvSpPr>
          <p:cNvPr id="7" name="Slide Number Placeholder 5"/>
          <p:cNvSpPr>
            <a:spLocks noGrp="1"/>
          </p:cNvSpPr>
          <p:nvPr>
            <p:ph type="sldNum" sz="quarter" idx="10"/>
          </p:nvPr>
        </p:nvSpPr>
        <p:spPr>
          <a:xfrm>
            <a:off x="6553200" y="6356350"/>
            <a:ext cx="2133600" cy="365125"/>
          </a:xfrm>
        </p:spPr>
        <p:txBody>
          <a:bodyPr anchor="t"/>
          <a:lstStyle>
            <a:lvl1pPr>
              <a:defRPr smtClean="0"/>
            </a:lvl1pPr>
          </a:lstStyle>
          <a:p>
            <a:pPr>
              <a:defRPr/>
            </a:pPr>
            <a:fld id="{59A00CA7-719F-4B10-AC06-A6F03E12582D}" type="slidenum">
              <a:rPr lang="en-US" altLang="en-US"/>
              <a:pPr>
                <a:defRPr/>
              </a:pPr>
              <a:t>‹#›</a:t>
            </a:fld>
            <a:endParaRPr lang="en-US" altLang="en-US" dirty="0"/>
          </a:p>
        </p:txBody>
      </p:sp>
    </p:spTree>
    <p:extLst>
      <p:ext uri="{BB962C8B-B14F-4D97-AF65-F5344CB8AC3E}">
        <p14:creationId xmlns:p14="http://schemas.microsoft.com/office/powerpoint/2010/main" val="39744971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2299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2771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6548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1370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7903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482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14338" y="6356350"/>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3D50258-B7E1-46C5-A63D-C037A46569BC}"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077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728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7127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228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7334E-5EB7-4880-BBD1-D64592482226}" type="datetimeFigureOut">
              <a:rPr lang="en-US" smtClean="0">
                <a:solidFill>
                  <a:prstClr val="black">
                    <a:tint val="75000"/>
                  </a:prstClr>
                </a:solidFill>
              </a:rPr>
              <a:pPr/>
              <a:t>6/6/2016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EDBC76-DFF4-4932-8208-59F50C1759C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38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cxnSp>
        <p:nvCxnSpPr>
          <p:cNvPr id="4" name="Straight Connector 7"/>
          <p:cNvCxnSpPr/>
          <p:nvPr userDrawn="1"/>
        </p:nvCxnSpPr>
        <p:spPr>
          <a:xfrm flipV="1">
            <a:off x="501650" y="685800"/>
            <a:ext cx="8099425" cy="4762"/>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5" name="TextBox 18"/>
          <p:cNvSpPr txBox="1"/>
          <p:nvPr userDrawn="1"/>
        </p:nvSpPr>
        <p:spPr>
          <a:xfrm>
            <a:off x="8416925" y="6400800"/>
            <a:ext cx="346075" cy="549275"/>
          </a:xfrm>
          <a:prstGeom prst="rect">
            <a:avLst/>
          </a:prstGeom>
          <a:noFill/>
        </p:spPr>
        <p:txBody>
          <a:bodyPr wrap="none">
            <a:spAutoFit/>
          </a:bodyPr>
          <a:lstStyle/>
          <a:p>
            <a:pPr defTabSz="914400" fontAlgn="auto">
              <a:spcBef>
                <a:spcPts val="0"/>
              </a:spcBef>
              <a:spcAft>
                <a:spcPts val="0"/>
              </a:spcAft>
              <a:defRPr/>
            </a:pPr>
            <a:fld id="{E01A5A32-EA4B-4586-AF8B-9479C5B718F0}" type="slidenum">
              <a:rPr lang="en-US" sz="1200">
                <a:solidFill>
                  <a:prstClr val="black"/>
                </a:solidFill>
                <a:latin typeface="Garamond"/>
                <a:cs typeface="Garamond"/>
              </a:rPr>
              <a:pPr defTabSz="914400" fontAlgn="auto">
                <a:spcBef>
                  <a:spcPts val="0"/>
                </a:spcBef>
                <a:spcAft>
                  <a:spcPts val="0"/>
                </a:spcAft>
                <a:defRPr/>
              </a:pPr>
              <a:t>‹#›</a:t>
            </a:fld>
            <a:endParaRPr lang="en-US" sz="1200" dirty="0">
              <a:solidFill>
                <a:prstClr val="black"/>
              </a:solidFill>
              <a:latin typeface="Garamond"/>
              <a:cs typeface="Garamond"/>
            </a:endParaRPr>
          </a:p>
          <a:p>
            <a:pPr defTabSz="914400" fontAlgn="auto">
              <a:spcBef>
                <a:spcPts val="0"/>
              </a:spcBef>
              <a:spcAft>
                <a:spcPts val="0"/>
              </a:spcAft>
              <a:defRPr/>
            </a:pPr>
            <a:endParaRPr lang="en-US" dirty="0">
              <a:solidFill>
                <a:prstClr val="black"/>
              </a:solidFill>
              <a:latin typeface="Calibri"/>
              <a:cs typeface="+mn-cs"/>
            </a:endParaRPr>
          </a:p>
        </p:txBody>
      </p:sp>
      <p:cxnSp>
        <p:nvCxnSpPr>
          <p:cNvPr id="6" name="Straight Connector 14"/>
          <p:cNvCxnSpPr/>
          <p:nvPr userDrawn="1"/>
        </p:nvCxnSpPr>
        <p:spPr>
          <a:xfrm>
            <a:off x="1649766" y="6360112"/>
            <a:ext cx="6949440"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9464" y="202140"/>
            <a:ext cx="8229600" cy="1143000"/>
          </a:xfrm>
          <a:prstGeom prst="rect">
            <a:avLst/>
          </a:prstGeom>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8096A98B-2270-4B5A-82A5-40F432AF6EEC}" type="slidenum">
              <a:rPr lang="en-US">
                <a:solidFill>
                  <a:prstClr val="black">
                    <a:tint val="75000"/>
                  </a:prstClr>
                </a:solidFill>
              </a:rPr>
              <a:pPr>
                <a:defRPr/>
              </a:pPr>
              <a:t>‹#›</a:t>
            </a:fld>
            <a:endParaRPr lang="en-US" dirty="0">
              <a:solidFill>
                <a:prstClr val="black">
                  <a:tint val="75000"/>
                </a:prstClr>
              </a:solidFill>
            </a:endParaRPr>
          </a:p>
        </p:txBody>
      </p:sp>
      <p:pic>
        <p:nvPicPr>
          <p:cNvPr id="13" name="Picture 14" descr="Genesis International Logo (2)"/>
          <p:cNvPicPr>
            <a:picLocks noChangeAspect="1" noChangeArrowheads="1"/>
          </p:cNvPicPr>
          <p:nvPr userDrawn="1"/>
        </p:nvPicPr>
        <p:blipFill>
          <a:blip r:embed="rId2"/>
          <a:srcRect/>
          <a:stretch>
            <a:fillRect/>
          </a:stretch>
        </p:blipFill>
        <p:spPr bwMode="auto">
          <a:xfrm>
            <a:off x="429236" y="6220438"/>
            <a:ext cx="1188720" cy="332762"/>
          </a:xfrm>
          <a:prstGeom prst="rect">
            <a:avLst/>
          </a:prstGeom>
          <a:noFill/>
          <a:ln w="9525">
            <a:noFill/>
            <a:miter lim="800000"/>
            <a:headEnd/>
            <a:tailEnd/>
          </a:ln>
        </p:spPr>
      </p:pic>
    </p:spTree>
    <p:extLst>
      <p:ext uri="{BB962C8B-B14F-4D97-AF65-F5344CB8AC3E}">
        <p14:creationId xmlns:p14="http://schemas.microsoft.com/office/powerpoint/2010/main" val="14911520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cxnSp>
        <p:nvCxnSpPr>
          <p:cNvPr id="4" name="Straight Connector 7"/>
          <p:cNvCxnSpPr/>
          <p:nvPr userDrawn="1"/>
        </p:nvCxnSpPr>
        <p:spPr>
          <a:xfrm flipV="1">
            <a:off x="501650" y="685800"/>
            <a:ext cx="8099425" cy="4762"/>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5" name="TextBox 18"/>
          <p:cNvSpPr txBox="1"/>
          <p:nvPr userDrawn="1"/>
        </p:nvSpPr>
        <p:spPr>
          <a:xfrm>
            <a:off x="8416925" y="6400800"/>
            <a:ext cx="346075" cy="549275"/>
          </a:xfrm>
          <a:prstGeom prst="rect">
            <a:avLst/>
          </a:prstGeom>
          <a:noFill/>
        </p:spPr>
        <p:txBody>
          <a:bodyPr wrap="none">
            <a:spAutoFit/>
          </a:bodyPr>
          <a:lstStyle/>
          <a:p>
            <a:pPr defTabSz="914400" fontAlgn="auto">
              <a:spcBef>
                <a:spcPts val="0"/>
              </a:spcBef>
              <a:spcAft>
                <a:spcPts val="0"/>
              </a:spcAft>
              <a:defRPr/>
            </a:pPr>
            <a:fld id="{E01A5A32-EA4B-4586-AF8B-9479C5B718F0}" type="slidenum">
              <a:rPr lang="en-US" sz="1200">
                <a:solidFill>
                  <a:prstClr val="black"/>
                </a:solidFill>
                <a:latin typeface="Garamond"/>
                <a:cs typeface="Garamond"/>
              </a:rPr>
              <a:pPr defTabSz="914400" fontAlgn="auto">
                <a:spcBef>
                  <a:spcPts val="0"/>
                </a:spcBef>
                <a:spcAft>
                  <a:spcPts val="0"/>
                </a:spcAft>
                <a:defRPr/>
              </a:pPr>
              <a:t>‹#›</a:t>
            </a:fld>
            <a:endParaRPr lang="en-US" sz="1200" dirty="0">
              <a:solidFill>
                <a:prstClr val="black"/>
              </a:solidFill>
              <a:latin typeface="Garamond"/>
              <a:cs typeface="Garamond"/>
            </a:endParaRPr>
          </a:p>
          <a:p>
            <a:pPr defTabSz="914400" fontAlgn="auto">
              <a:spcBef>
                <a:spcPts val="0"/>
              </a:spcBef>
              <a:spcAft>
                <a:spcPts val="0"/>
              </a:spcAft>
              <a:defRPr/>
            </a:pPr>
            <a:endParaRPr lang="en-US" dirty="0">
              <a:solidFill>
                <a:prstClr val="black"/>
              </a:solidFill>
              <a:latin typeface="Calibri"/>
              <a:cs typeface="+mn-cs"/>
            </a:endParaRPr>
          </a:p>
        </p:txBody>
      </p:sp>
      <p:cxnSp>
        <p:nvCxnSpPr>
          <p:cNvPr id="6" name="Straight Connector 14"/>
          <p:cNvCxnSpPr/>
          <p:nvPr userDrawn="1"/>
        </p:nvCxnSpPr>
        <p:spPr>
          <a:xfrm>
            <a:off x="1649766" y="6360112"/>
            <a:ext cx="6949440"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9464" y="202140"/>
            <a:ext cx="8229600" cy="1143000"/>
          </a:xfrm>
          <a:prstGeom prst="rect">
            <a:avLst/>
          </a:prstGeom>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8096A98B-2270-4B5A-82A5-40F432AF6EEC}" type="slidenum">
              <a:rPr lang="en-US">
                <a:solidFill>
                  <a:prstClr val="black">
                    <a:tint val="75000"/>
                  </a:prstClr>
                </a:solidFill>
              </a:rPr>
              <a:pPr>
                <a:defRPr/>
              </a:pPr>
              <a:t>‹#›</a:t>
            </a:fld>
            <a:endParaRPr lang="en-US" dirty="0">
              <a:solidFill>
                <a:prstClr val="black">
                  <a:tint val="75000"/>
                </a:prstClr>
              </a:solidFill>
            </a:endParaRPr>
          </a:p>
        </p:txBody>
      </p:sp>
      <p:pic>
        <p:nvPicPr>
          <p:cNvPr id="13" name="Picture 14" descr="Genesis International Logo (2)"/>
          <p:cNvPicPr>
            <a:picLocks noChangeAspect="1" noChangeArrowheads="1"/>
          </p:cNvPicPr>
          <p:nvPr userDrawn="1"/>
        </p:nvPicPr>
        <p:blipFill>
          <a:blip r:embed="rId2"/>
          <a:srcRect/>
          <a:stretch>
            <a:fillRect/>
          </a:stretch>
        </p:blipFill>
        <p:spPr bwMode="auto">
          <a:xfrm>
            <a:off x="429236" y="6220438"/>
            <a:ext cx="1188720" cy="332762"/>
          </a:xfrm>
          <a:prstGeom prst="rect">
            <a:avLst/>
          </a:prstGeom>
          <a:noFill/>
          <a:ln w="9525">
            <a:noFill/>
            <a:miter lim="800000"/>
            <a:headEnd/>
            <a:tailEnd/>
          </a:ln>
        </p:spPr>
      </p:pic>
    </p:spTree>
    <p:extLst>
      <p:ext uri="{BB962C8B-B14F-4D97-AF65-F5344CB8AC3E}">
        <p14:creationId xmlns:p14="http://schemas.microsoft.com/office/powerpoint/2010/main" val="38070041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cxnSp>
        <p:nvCxnSpPr>
          <p:cNvPr id="4" name="Straight Connector 7"/>
          <p:cNvCxnSpPr/>
          <p:nvPr userDrawn="1"/>
        </p:nvCxnSpPr>
        <p:spPr>
          <a:xfrm flipV="1">
            <a:off x="501650" y="685800"/>
            <a:ext cx="8099425" cy="4762"/>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5" name="TextBox 18"/>
          <p:cNvSpPr txBox="1"/>
          <p:nvPr userDrawn="1"/>
        </p:nvSpPr>
        <p:spPr>
          <a:xfrm>
            <a:off x="8416925" y="6400800"/>
            <a:ext cx="346075" cy="549275"/>
          </a:xfrm>
          <a:prstGeom prst="rect">
            <a:avLst/>
          </a:prstGeom>
          <a:noFill/>
        </p:spPr>
        <p:txBody>
          <a:bodyPr wrap="none">
            <a:spAutoFit/>
          </a:bodyPr>
          <a:lstStyle/>
          <a:p>
            <a:pPr defTabSz="914400" fontAlgn="auto">
              <a:spcBef>
                <a:spcPts val="0"/>
              </a:spcBef>
              <a:spcAft>
                <a:spcPts val="0"/>
              </a:spcAft>
              <a:defRPr/>
            </a:pPr>
            <a:fld id="{E01A5A32-EA4B-4586-AF8B-9479C5B718F0}" type="slidenum">
              <a:rPr lang="en-US" sz="1200">
                <a:solidFill>
                  <a:prstClr val="black"/>
                </a:solidFill>
                <a:latin typeface="Garamond"/>
                <a:cs typeface="Garamond"/>
              </a:rPr>
              <a:pPr defTabSz="914400" fontAlgn="auto">
                <a:spcBef>
                  <a:spcPts val="0"/>
                </a:spcBef>
                <a:spcAft>
                  <a:spcPts val="0"/>
                </a:spcAft>
                <a:defRPr/>
              </a:pPr>
              <a:t>‹#›</a:t>
            </a:fld>
            <a:endParaRPr lang="en-US" sz="1200" dirty="0">
              <a:solidFill>
                <a:prstClr val="black"/>
              </a:solidFill>
              <a:latin typeface="Garamond"/>
              <a:cs typeface="Garamond"/>
            </a:endParaRPr>
          </a:p>
          <a:p>
            <a:pPr defTabSz="914400" fontAlgn="auto">
              <a:spcBef>
                <a:spcPts val="0"/>
              </a:spcBef>
              <a:spcAft>
                <a:spcPts val="0"/>
              </a:spcAft>
              <a:defRPr/>
            </a:pPr>
            <a:endParaRPr lang="en-US" dirty="0">
              <a:solidFill>
                <a:prstClr val="black"/>
              </a:solidFill>
              <a:latin typeface="Calibri"/>
              <a:cs typeface="+mn-cs"/>
            </a:endParaRPr>
          </a:p>
        </p:txBody>
      </p:sp>
      <p:cxnSp>
        <p:nvCxnSpPr>
          <p:cNvPr id="6" name="Straight Connector 14"/>
          <p:cNvCxnSpPr/>
          <p:nvPr userDrawn="1"/>
        </p:nvCxnSpPr>
        <p:spPr>
          <a:xfrm>
            <a:off x="1649766" y="6360112"/>
            <a:ext cx="6949440"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9464" y="202140"/>
            <a:ext cx="8229600" cy="1143000"/>
          </a:xfrm>
          <a:prstGeom prst="rect">
            <a:avLst/>
          </a:prstGeom>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8096A98B-2270-4B5A-82A5-40F432AF6EEC}" type="slidenum">
              <a:rPr lang="en-US">
                <a:solidFill>
                  <a:prstClr val="black">
                    <a:tint val="75000"/>
                  </a:prstClr>
                </a:solidFill>
              </a:rPr>
              <a:pPr>
                <a:defRPr/>
              </a:pPr>
              <a:t>‹#›</a:t>
            </a:fld>
            <a:endParaRPr lang="en-US" dirty="0">
              <a:solidFill>
                <a:prstClr val="black">
                  <a:tint val="75000"/>
                </a:prstClr>
              </a:solidFill>
            </a:endParaRPr>
          </a:p>
        </p:txBody>
      </p:sp>
      <p:pic>
        <p:nvPicPr>
          <p:cNvPr id="13" name="Picture 14" descr="Genesis International Logo (2)"/>
          <p:cNvPicPr>
            <a:picLocks noChangeAspect="1" noChangeArrowheads="1"/>
          </p:cNvPicPr>
          <p:nvPr userDrawn="1"/>
        </p:nvPicPr>
        <p:blipFill>
          <a:blip r:embed="rId2"/>
          <a:srcRect/>
          <a:stretch>
            <a:fillRect/>
          </a:stretch>
        </p:blipFill>
        <p:spPr bwMode="auto">
          <a:xfrm>
            <a:off x="429236" y="6220438"/>
            <a:ext cx="1188720" cy="332762"/>
          </a:xfrm>
          <a:prstGeom prst="rect">
            <a:avLst/>
          </a:prstGeom>
          <a:noFill/>
          <a:ln w="9525">
            <a:noFill/>
            <a:miter lim="800000"/>
            <a:headEnd/>
            <a:tailEnd/>
          </a:ln>
        </p:spPr>
      </p:pic>
    </p:spTree>
    <p:extLst>
      <p:ext uri="{BB962C8B-B14F-4D97-AF65-F5344CB8AC3E}">
        <p14:creationId xmlns:p14="http://schemas.microsoft.com/office/powerpoint/2010/main" val="13424268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cxnSp>
        <p:nvCxnSpPr>
          <p:cNvPr id="4" name="Straight Connector 7"/>
          <p:cNvCxnSpPr/>
          <p:nvPr userDrawn="1"/>
        </p:nvCxnSpPr>
        <p:spPr>
          <a:xfrm flipV="1">
            <a:off x="501650" y="685800"/>
            <a:ext cx="8099425" cy="4762"/>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5" name="TextBox 18"/>
          <p:cNvSpPr txBox="1"/>
          <p:nvPr userDrawn="1"/>
        </p:nvSpPr>
        <p:spPr>
          <a:xfrm>
            <a:off x="8416925" y="6400800"/>
            <a:ext cx="346075" cy="549275"/>
          </a:xfrm>
          <a:prstGeom prst="rect">
            <a:avLst/>
          </a:prstGeom>
          <a:noFill/>
        </p:spPr>
        <p:txBody>
          <a:bodyPr wrap="none">
            <a:spAutoFit/>
          </a:bodyPr>
          <a:lstStyle/>
          <a:p>
            <a:pPr defTabSz="914400" fontAlgn="auto">
              <a:spcBef>
                <a:spcPts val="0"/>
              </a:spcBef>
              <a:spcAft>
                <a:spcPts val="0"/>
              </a:spcAft>
              <a:defRPr/>
            </a:pPr>
            <a:fld id="{E01A5A32-EA4B-4586-AF8B-9479C5B718F0}" type="slidenum">
              <a:rPr lang="en-US" sz="1200">
                <a:solidFill>
                  <a:prstClr val="black"/>
                </a:solidFill>
                <a:latin typeface="Garamond"/>
                <a:cs typeface="Garamond"/>
              </a:rPr>
              <a:pPr defTabSz="914400" fontAlgn="auto">
                <a:spcBef>
                  <a:spcPts val="0"/>
                </a:spcBef>
                <a:spcAft>
                  <a:spcPts val="0"/>
                </a:spcAft>
                <a:defRPr/>
              </a:pPr>
              <a:t>‹#›</a:t>
            </a:fld>
            <a:endParaRPr lang="en-US" sz="1200" dirty="0">
              <a:solidFill>
                <a:prstClr val="black"/>
              </a:solidFill>
              <a:latin typeface="Garamond"/>
              <a:cs typeface="Garamond"/>
            </a:endParaRPr>
          </a:p>
          <a:p>
            <a:pPr defTabSz="914400" fontAlgn="auto">
              <a:spcBef>
                <a:spcPts val="0"/>
              </a:spcBef>
              <a:spcAft>
                <a:spcPts val="0"/>
              </a:spcAft>
              <a:defRPr/>
            </a:pPr>
            <a:endParaRPr lang="en-US" dirty="0">
              <a:solidFill>
                <a:prstClr val="black"/>
              </a:solidFill>
              <a:latin typeface="Calibri"/>
              <a:cs typeface="+mn-cs"/>
            </a:endParaRPr>
          </a:p>
        </p:txBody>
      </p:sp>
      <p:cxnSp>
        <p:nvCxnSpPr>
          <p:cNvPr id="6" name="Straight Connector 14"/>
          <p:cNvCxnSpPr/>
          <p:nvPr userDrawn="1"/>
        </p:nvCxnSpPr>
        <p:spPr>
          <a:xfrm>
            <a:off x="1649766" y="6360112"/>
            <a:ext cx="6949440"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9464" y="202140"/>
            <a:ext cx="8229600" cy="1143000"/>
          </a:xfrm>
          <a:prstGeom prst="rect">
            <a:avLst/>
          </a:prstGeom>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8096A98B-2270-4B5A-82A5-40F432AF6EEC}" type="slidenum">
              <a:rPr lang="en-US">
                <a:solidFill>
                  <a:prstClr val="black">
                    <a:tint val="75000"/>
                  </a:prstClr>
                </a:solidFill>
              </a:rPr>
              <a:pPr>
                <a:defRPr/>
              </a:pPr>
              <a:t>‹#›</a:t>
            </a:fld>
            <a:endParaRPr lang="en-US" dirty="0">
              <a:solidFill>
                <a:prstClr val="black">
                  <a:tint val="75000"/>
                </a:prstClr>
              </a:solidFill>
            </a:endParaRPr>
          </a:p>
        </p:txBody>
      </p:sp>
      <p:pic>
        <p:nvPicPr>
          <p:cNvPr id="13" name="Picture 14" descr="Genesis International Logo (2)"/>
          <p:cNvPicPr>
            <a:picLocks noChangeAspect="1" noChangeArrowheads="1"/>
          </p:cNvPicPr>
          <p:nvPr userDrawn="1"/>
        </p:nvPicPr>
        <p:blipFill>
          <a:blip r:embed="rId2"/>
          <a:srcRect/>
          <a:stretch>
            <a:fillRect/>
          </a:stretch>
        </p:blipFill>
        <p:spPr bwMode="auto">
          <a:xfrm>
            <a:off x="429236" y="6220438"/>
            <a:ext cx="1188720" cy="332762"/>
          </a:xfrm>
          <a:prstGeom prst="rect">
            <a:avLst/>
          </a:prstGeom>
          <a:noFill/>
          <a:ln w="9525">
            <a:noFill/>
            <a:miter lim="800000"/>
            <a:headEnd/>
            <a:tailEnd/>
          </a:ln>
        </p:spPr>
      </p:pic>
    </p:spTree>
    <p:extLst>
      <p:ext uri="{BB962C8B-B14F-4D97-AF65-F5344CB8AC3E}">
        <p14:creationId xmlns:p14="http://schemas.microsoft.com/office/powerpoint/2010/main" val="7677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14338" y="6356350"/>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C97E71-537C-48C1-8392-D1145A48172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theme" Target="../theme/theme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flipV="1">
            <a:off x="501650" y="992188"/>
            <a:ext cx="8099425" cy="4762"/>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67332" y="6096000"/>
            <a:ext cx="7623175" cy="0"/>
          </a:xfrm>
          <a:prstGeom prst="line">
            <a:avLst/>
          </a:prstGeom>
          <a:ln w="12700">
            <a:solidFill>
              <a:srgbClr val="18367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8458200" y="6380163"/>
            <a:ext cx="347663" cy="554037"/>
          </a:xfrm>
          <a:prstGeom prst="rect">
            <a:avLst/>
          </a:prstGeom>
          <a:noFill/>
        </p:spPr>
        <p:txBody>
          <a:bodyPr wrap="none">
            <a:spAutoFit/>
          </a:bodyPr>
          <a:lstStyle/>
          <a:p>
            <a:pPr fontAlgn="auto">
              <a:spcBef>
                <a:spcPts val="0"/>
              </a:spcBef>
              <a:spcAft>
                <a:spcPts val="0"/>
              </a:spcAft>
              <a:defRPr/>
            </a:pPr>
            <a:fld id="{78598B1E-A269-4467-8DB6-9622C8A8AF75}" type="slidenum">
              <a:rPr lang="en-US" sz="1200">
                <a:latin typeface="Garamond"/>
                <a:cs typeface="Garamond"/>
              </a:rPr>
              <a:pPr fontAlgn="auto">
                <a:spcBef>
                  <a:spcPts val="0"/>
                </a:spcBef>
                <a:spcAft>
                  <a:spcPts val="0"/>
                </a:spcAft>
                <a:defRPr/>
              </a:pPr>
              <a:t>‹#›</a:t>
            </a:fld>
            <a:endParaRPr lang="en-US" sz="1200" dirty="0">
              <a:latin typeface="Garamond"/>
              <a:cs typeface="Garamond"/>
            </a:endParaRPr>
          </a:p>
          <a:p>
            <a:pPr fontAlgn="auto">
              <a:spcBef>
                <a:spcPts val="0"/>
              </a:spcBef>
              <a:spcAft>
                <a:spcPts val="0"/>
              </a:spcAft>
              <a:defRPr/>
            </a:pPr>
            <a:endParaRPr lang="en-US" dirty="0">
              <a:latin typeface="+mn-lt"/>
              <a:cs typeface="+mn-cs"/>
            </a:endParaRPr>
          </a:p>
        </p:txBody>
      </p:sp>
      <p:sp>
        <p:nvSpPr>
          <p:cNvPr id="6" name="TextBox 4"/>
          <p:cNvSpPr txBox="1">
            <a:spLocks noChangeArrowheads="1"/>
          </p:cNvSpPr>
          <p:nvPr userDrawn="1"/>
        </p:nvSpPr>
        <p:spPr bwMode="auto">
          <a:xfrm>
            <a:off x="967332" y="6096000"/>
            <a:ext cx="7490868" cy="707886"/>
          </a:xfrm>
          <a:prstGeom prst="rect">
            <a:avLst/>
          </a:prstGeom>
          <a:noFill/>
          <a:ln w="9525">
            <a:noFill/>
            <a:miter lim="800000"/>
            <a:headEnd/>
            <a:tailEnd/>
          </a:ln>
        </p:spPr>
        <p:txBody>
          <a:bodyPr wrap="square">
            <a:spAutoFit/>
          </a:bodyPr>
          <a:lstStyle/>
          <a:p>
            <a:pPr algn="just"/>
            <a:r>
              <a:rPr lang="en-US" sz="800" i="1" dirty="0" smtClean="0"/>
              <a:t>Confidential information prepared by Broad Oak Asia, LLC based on information provided by the Company. © Copyright 2012. Broad Oak Asia, LLC. All rights reserved. The information contained herein is for informational purposes only and constitutes neither a prospectus nor solicitation of orders for the purchase or sale of any security, which may only be made by delivery of the Offering Memorandum.  It is subject to change and revision in whole or part. Principals of Broad Oak Asia, LLC hold Financial Industry Regulatory Authority (FINRA) registrations held at Broad Oak Partners, LLC (formerly called PIN Financial, LLC, CRD #132876), a FINRA member firm headquartered in New York City.</a:t>
            </a:r>
          </a:p>
        </p:txBody>
      </p:sp>
      <p:pic>
        <p:nvPicPr>
          <p:cNvPr id="7" name="Picture 6" descr="Company logo.jpg"/>
          <p:cNvPicPr>
            <a:picLocks noChangeAspect="1"/>
          </p:cNvPicPr>
          <p:nvPr userDrawn="1"/>
        </p:nvPicPr>
        <p:blipFill>
          <a:blip r:embed="rId14"/>
          <a:stretch>
            <a:fillRect/>
          </a:stretch>
        </p:blipFill>
        <p:spPr>
          <a:xfrm>
            <a:off x="249880" y="5885156"/>
            <a:ext cx="717452" cy="822960"/>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697" r:id="rId12"/>
  </p:sldLayoutIdLst>
  <p:hf sldNum="0" hdr="0" ftr="0"/>
  <p:txStyles>
    <p:titleStyle>
      <a:lvl1pPr algn="l" defTabSz="457200" rtl="0" eaLnBrk="0" fontAlgn="base" hangingPunct="0">
        <a:spcBef>
          <a:spcPct val="0"/>
        </a:spcBef>
        <a:spcAft>
          <a:spcPct val="0"/>
        </a:spcAft>
        <a:defRPr sz="2400" kern="1200">
          <a:solidFill>
            <a:srgbClr val="7F7F7F"/>
          </a:solidFill>
          <a:latin typeface="Garamond"/>
          <a:ea typeface="+mj-ea"/>
          <a:cs typeface="Garamond"/>
        </a:defRPr>
      </a:lvl1pPr>
      <a:lvl2pPr algn="l" defTabSz="457200" rtl="0" eaLnBrk="0" fontAlgn="base" hangingPunct="0">
        <a:spcBef>
          <a:spcPct val="0"/>
        </a:spcBef>
        <a:spcAft>
          <a:spcPct val="0"/>
        </a:spcAft>
        <a:defRPr sz="2400">
          <a:solidFill>
            <a:srgbClr val="7F7F7F"/>
          </a:solidFill>
          <a:latin typeface="Garamond" pitchFamily="18" charset="0"/>
        </a:defRPr>
      </a:lvl2pPr>
      <a:lvl3pPr algn="l" defTabSz="457200" rtl="0" eaLnBrk="0" fontAlgn="base" hangingPunct="0">
        <a:spcBef>
          <a:spcPct val="0"/>
        </a:spcBef>
        <a:spcAft>
          <a:spcPct val="0"/>
        </a:spcAft>
        <a:defRPr sz="2400">
          <a:solidFill>
            <a:srgbClr val="7F7F7F"/>
          </a:solidFill>
          <a:latin typeface="Garamond" pitchFamily="18" charset="0"/>
        </a:defRPr>
      </a:lvl3pPr>
      <a:lvl4pPr algn="l" defTabSz="457200" rtl="0" eaLnBrk="0" fontAlgn="base" hangingPunct="0">
        <a:spcBef>
          <a:spcPct val="0"/>
        </a:spcBef>
        <a:spcAft>
          <a:spcPct val="0"/>
        </a:spcAft>
        <a:defRPr sz="2400">
          <a:solidFill>
            <a:srgbClr val="7F7F7F"/>
          </a:solidFill>
          <a:latin typeface="Garamond" pitchFamily="18" charset="0"/>
        </a:defRPr>
      </a:lvl4pPr>
      <a:lvl5pPr algn="l" defTabSz="457200" rtl="0" eaLnBrk="0" fontAlgn="base" hangingPunct="0">
        <a:spcBef>
          <a:spcPct val="0"/>
        </a:spcBef>
        <a:spcAft>
          <a:spcPct val="0"/>
        </a:spcAft>
        <a:defRPr sz="2400">
          <a:solidFill>
            <a:srgbClr val="7F7F7F"/>
          </a:solidFill>
          <a:latin typeface="Garamond" pitchFamily="18" charset="0"/>
        </a:defRPr>
      </a:lvl5pPr>
      <a:lvl6pPr marL="457200" algn="l" defTabSz="457200" rtl="0" fontAlgn="base">
        <a:spcBef>
          <a:spcPct val="0"/>
        </a:spcBef>
        <a:spcAft>
          <a:spcPct val="0"/>
        </a:spcAft>
        <a:defRPr sz="2400">
          <a:solidFill>
            <a:srgbClr val="7F7F7F"/>
          </a:solidFill>
          <a:latin typeface="Garamond" pitchFamily="18" charset="0"/>
        </a:defRPr>
      </a:lvl6pPr>
      <a:lvl7pPr marL="914400" algn="l" defTabSz="457200" rtl="0" fontAlgn="base">
        <a:spcBef>
          <a:spcPct val="0"/>
        </a:spcBef>
        <a:spcAft>
          <a:spcPct val="0"/>
        </a:spcAft>
        <a:defRPr sz="2400">
          <a:solidFill>
            <a:srgbClr val="7F7F7F"/>
          </a:solidFill>
          <a:latin typeface="Garamond" pitchFamily="18" charset="0"/>
        </a:defRPr>
      </a:lvl7pPr>
      <a:lvl8pPr marL="1371600" algn="l" defTabSz="457200" rtl="0" fontAlgn="base">
        <a:spcBef>
          <a:spcPct val="0"/>
        </a:spcBef>
        <a:spcAft>
          <a:spcPct val="0"/>
        </a:spcAft>
        <a:defRPr sz="2400">
          <a:solidFill>
            <a:srgbClr val="7F7F7F"/>
          </a:solidFill>
          <a:latin typeface="Garamond" pitchFamily="18" charset="0"/>
        </a:defRPr>
      </a:lvl8pPr>
      <a:lvl9pPr marL="1828800" algn="l" defTabSz="457200" rtl="0" fontAlgn="base">
        <a:spcBef>
          <a:spcPct val="0"/>
        </a:spcBef>
        <a:spcAft>
          <a:spcPct val="0"/>
        </a:spcAft>
        <a:defRPr sz="2400">
          <a:solidFill>
            <a:srgbClr val="7F7F7F"/>
          </a:solidFill>
          <a:latin typeface="Garamond"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31252-89EE-44EA-8EF2-C639BC6FEBE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08" r:id="rId2"/>
    <p:sldLayoutId id="2147483707" r:id="rId3"/>
    <p:sldLayoutId id="2147483706" r:id="rId4"/>
    <p:sldLayoutId id="2147483705" r:id="rId5"/>
    <p:sldLayoutId id="2147483704" r:id="rId6"/>
    <p:sldLayoutId id="2147483703" r:id="rId7"/>
    <p:sldLayoutId id="2147483702" r:id="rId8"/>
    <p:sldLayoutId id="2147483701" r:id="rId9"/>
    <p:sldLayoutId id="2147483700" r:id="rId10"/>
    <p:sldLayoutId id="2147483699" r:id="rId11"/>
    <p:sldLayoutId id="2147483698" r:id="rId12"/>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BE0C4EE-C277-451B-A803-13283B680F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 id="2147483743" r:id="rId12"/>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696FD-A11C-2B4B-A702-A308B212AC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B2C7DFA-D1AD-4584-B085-13C7A054AF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6713"/>
            <a:ext cx="7886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Titelmasterformat durch Klicken bearbeiten</a:t>
            </a:r>
          </a:p>
        </p:txBody>
      </p:sp>
      <p:sp>
        <p:nvSpPr>
          <p:cNvPr id="1027" name="Textplatzhalter 2"/>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4" name="Datumsplatzhalter 3"/>
          <p:cNvSpPr>
            <a:spLocks noGrp="1"/>
          </p:cNvSpPr>
          <p:nvPr>
            <p:ph type="dt" sz="half" idx="2"/>
          </p:nvPr>
        </p:nvSpPr>
        <p:spPr>
          <a:xfrm>
            <a:off x="628650" y="6356350"/>
            <a:ext cx="20574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34" charset="-128"/>
                <a:cs typeface="Arial" pitchFamily="34" charset="0"/>
              </a:defRPr>
            </a:lvl1pPr>
          </a:lstStyle>
          <a:p>
            <a:pPr defTabSz="914400">
              <a:defRPr/>
            </a:pPr>
            <a:fld id="{1BB12200-79B9-45A2-BD18-3AAD3E46E835}" type="datetime1">
              <a:rPr lang="de-DE"/>
              <a:pPr defTabSz="914400">
                <a:defRPr/>
              </a:pPr>
              <a:t>06.06.2016</a:t>
            </a:fld>
            <a:endParaRPr lang="de-DE"/>
          </a:p>
        </p:txBody>
      </p:sp>
      <p:sp>
        <p:nvSpPr>
          <p:cNvPr id="5" name="Fußzeilenplatzhalter 4"/>
          <p:cNvSpPr>
            <a:spLocks noGrp="1"/>
          </p:cNvSpPr>
          <p:nvPr>
            <p:ph type="ftr" sz="quarter" idx="3"/>
          </p:nvPr>
        </p:nvSpPr>
        <p:spPr>
          <a:xfrm>
            <a:off x="3028950" y="6356350"/>
            <a:ext cx="30861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de-DE">
              <a:solidFill>
                <a:prstClr val="black">
                  <a:tint val="75000"/>
                </a:prstClr>
              </a:solidFill>
            </a:endParaRPr>
          </a:p>
        </p:txBody>
      </p:sp>
      <p:sp>
        <p:nvSpPr>
          <p:cNvPr id="6" name="Foliennummernplatzhalter 5"/>
          <p:cNvSpPr>
            <a:spLocks noGrp="1"/>
          </p:cNvSpPr>
          <p:nvPr>
            <p:ph type="sldNum" sz="quarter" idx="4"/>
          </p:nvPr>
        </p:nvSpPr>
        <p:spPr>
          <a:xfrm>
            <a:off x="6457950" y="6356350"/>
            <a:ext cx="20574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defTabSz="914400">
              <a:defRPr/>
            </a:pPr>
            <a:fld id="{38E1270C-7689-4546-9810-A41024683559}" type="slidenum">
              <a:rPr lang="de-DE" altLang="en-US">
                <a:ea typeface="MS PGothic" pitchFamily="34" charset="-128"/>
                <a:cs typeface="+mn-cs"/>
              </a:rPr>
              <a:pPr defTabSz="914400">
                <a:defRPr/>
              </a:pPr>
              <a:t>‹#›</a:t>
            </a:fld>
            <a:endParaRPr lang="de-DE" altLang="en-US">
              <a:ea typeface="MS PGothic" pitchFamily="34" charset="-128"/>
              <a:cs typeface="+mn-cs"/>
            </a:endParaRPr>
          </a:p>
        </p:txBody>
      </p:sp>
    </p:spTree>
    <p:extLst>
      <p:ext uri="{BB962C8B-B14F-4D97-AF65-F5344CB8AC3E}">
        <p14:creationId xmlns:p14="http://schemas.microsoft.com/office/powerpoint/2010/main" val="313185991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BC97334E-5EB7-4880-BBD1-D64592482226}" type="datetimeFigureOut">
              <a:rPr lang="en-US" smtClean="0">
                <a:solidFill>
                  <a:prstClr val="black">
                    <a:tint val="75000"/>
                  </a:prstClr>
                </a:solidFill>
                <a:latin typeface="Calibri"/>
                <a:cs typeface="+mn-cs"/>
              </a:rPr>
              <a:pPr defTabSz="914400" fontAlgn="auto">
                <a:spcBef>
                  <a:spcPts val="0"/>
                </a:spcBef>
                <a:spcAft>
                  <a:spcPts val="0"/>
                </a:spcAft>
              </a:pPr>
              <a:t>6/6/2016</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0EDBC76-DFF4-4932-8208-59F50C1759C8}" type="slidenum">
              <a:rPr lang="en-US" smtClean="0">
                <a:solidFill>
                  <a:prstClr val="black">
                    <a:tint val="75000"/>
                  </a:prstClr>
                </a:solidFill>
                <a:latin typeface="Calibri"/>
                <a:cs typeface="+mn-cs"/>
              </a:rPr>
              <a:pPr defTabSz="914400"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96646980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kanam.de/" TargetMode="External"/><Relationship Id="rId2" Type="http://schemas.openxmlformats.org/officeDocument/2006/relationships/hyperlink" Target="http://www.ncreif.org/" TargetMode="External"/><Relationship Id="rId1" Type="http://schemas.openxmlformats.org/officeDocument/2006/relationships/slideLayout" Target="../slideLayouts/slideLayout2.xml"/><Relationship Id="rId4" Type="http://schemas.openxmlformats.org/officeDocument/2006/relationships/hyperlink" Target="http://www.patrizia.ag/"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anam.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patrizia.a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30"/>
          <p:cNvSpPr txBox="1">
            <a:spLocks noChangeArrowheads="1"/>
          </p:cNvSpPr>
          <p:nvPr/>
        </p:nvSpPr>
        <p:spPr bwMode="auto">
          <a:xfrm>
            <a:off x="2381250" y="4330422"/>
            <a:ext cx="4495800" cy="369332"/>
          </a:xfrm>
          <a:prstGeom prst="rect">
            <a:avLst/>
          </a:prstGeom>
          <a:noFill/>
          <a:ln w="9525">
            <a:noFill/>
            <a:miter lim="800000"/>
            <a:headEnd/>
            <a:tailEnd/>
          </a:ln>
        </p:spPr>
        <p:txBody>
          <a:bodyPr>
            <a:spAutoFit/>
          </a:bodyPr>
          <a:lstStyle/>
          <a:p>
            <a:pPr algn="ctr" eaLnBrk="0" hangingPunct="0">
              <a:spcBef>
                <a:spcPct val="50000"/>
              </a:spcBef>
            </a:pPr>
            <a:r>
              <a:rPr lang="en-US" dirty="0" smtClean="0">
                <a:latin typeface="Garamond" pitchFamily="18" charset="0"/>
                <a:ea typeface="MS PGothic" pitchFamily="34" charset="-128"/>
                <a:cs typeface="Garamond" pitchFamily="18" charset="0"/>
              </a:rPr>
              <a:t>June </a:t>
            </a:r>
            <a:r>
              <a:rPr lang="en-US" dirty="0" smtClean="0">
                <a:latin typeface="Garamond" pitchFamily="18" charset="0"/>
                <a:ea typeface="MS PGothic" pitchFamily="34" charset="-128"/>
                <a:cs typeface="Garamond" pitchFamily="18" charset="0"/>
              </a:rPr>
              <a:t>- 2016</a:t>
            </a:r>
            <a:endParaRPr lang="en-US" dirty="0">
              <a:latin typeface="Garamond" pitchFamily="18" charset="0"/>
              <a:ea typeface="MS PGothic" pitchFamily="34" charset="-128"/>
              <a:cs typeface="Garamond" pitchFamily="18" charset="0"/>
            </a:endParaRPr>
          </a:p>
        </p:txBody>
      </p:sp>
      <p:sp>
        <p:nvSpPr>
          <p:cNvPr id="54274" name="TextBox 1"/>
          <p:cNvSpPr txBox="1">
            <a:spLocks noChangeArrowheads="1"/>
          </p:cNvSpPr>
          <p:nvPr/>
        </p:nvSpPr>
        <p:spPr bwMode="auto">
          <a:xfrm>
            <a:off x="2020466" y="2737425"/>
            <a:ext cx="5092163" cy="1292662"/>
          </a:xfrm>
          <a:prstGeom prst="rect">
            <a:avLst/>
          </a:prstGeom>
          <a:noFill/>
          <a:ln w="9525">
            <a:noFill/>
            <a:miter lim="800000"/>
            <a:headEnd/>
            <a:tailEnd/>
          </a:ln>
        </p:spPr>
        <p:txBody>
          <a:bodyPr wrap="none">
            <a:spAutoFit/>
          </a:bodyPr>
          <a:lstStyle/>
          <a:p>
            <a:pPr algn="ctr"/>
            <a:r>
              <a:rPr lang="en-US" sz="2600" dirty="0" smtClean="0">
                <a:latin typeface="Garamond" pitchFamily="18" charset="0"/>
              </a:rPr>
              <a:t>Direct Investments In</a:t>
            </a:r>
          </a:p>
          <a:p>
            <a:pPr algn="ctr"/>
            <a:r>
              <a:rPr lang="en-US" sz="2600" dirty="0" smtClean="0">
                <a:latin typeface="Garamond" pitchFamily="18" charset="0"/>
              </a:rPr>
              <a:t>Office Properties </a:t>
            </a:r>
          </a:p>
          <a:p>
            <a:pPr algn="ctr"/>
            <a:r>
              <a:rPr lang="en-US" sz="2600" dirty="0" smtClean="0">
                <a:latin typeface="Garamond" pitchFamily="18" charset="0"/>
              </a:rPr>
              <a:t>Leased To U.S. Government Agencies</a:t>
            </a:r>
          </a:p>
        </p:txBody>
      </p:sp>
      <p:sp>
        <p:nvSpPr>
          <p:cNvPr id="7" name="Rectangle 6"/>
          <p:cNvSpPr/>
          <p:nvPr/>
        </p:nvSpPr>
        <p:spPr>
          <a:xfrm>
            <a:off x="457200" y="458788"/>
            <a:ext cx="8220075" cy="5942012"/>
          </a:xfrm>
          <a:prstGeom prst="rect">
            <a:avLst/>
          </a:prstGeom>
          <a:noFill/>
          <a:ln>
            <a:solidFill>
              <a:srgbClr val="18367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TextBox 10"/>
          <p:cNvSpPr txBox="1">
            <a:spLocks noChangeArrowheads="1"/>
          </p:cNvSpPr>
          <p:nvPr/>
        </p:nvSpPr>
        <p:spPr bwMode="auto">
          <a:xfrm>
            <a:off x="5429250" y="676275"/>
            <a:ext cx="2895600" cy="338138"/>
          </a:xfrm>
          <a:prstGeom prst="rect">
            <a:avLst/>
          </a:prstGeom>
          <a:noFill/>
          <a:ln w="9525">
            <a:noFill/>
            <a:miter lim="800000"/>
            <a:headEnd/>
            <a:tailEnd/>
          </a:ln>
        </p:spPr>
        <p:txBody>
          <a:bodyPr>
            <a:spAutoFit/>
          </a:bodyPr>
          <a:lstStyle/>
          <a:p>
            <a:pPr algn="r"/>
            <a:r>
              <a:rPr lang="en-US" sz="1600" dirty="0" smtClean="0">
                <a:latin typeface="Garamond" pitchFamily="18" charset="0"/>
                <a:ea typeface="AGaramond Italic"/>
                <a:cs typeface="AGaramond Italic"/>
              </a:rPr>
              <a:t>CONFIDENTIAL</a:t>
            </a:r>
            <a:endParaRPr lang="en-US" sz="1600" dirty="0">
              <a:latin typeface="Garamond" pitchFamily="18" charset="0"/>
              <a:ea typeface="AGaramond Italic"/>
              <a:cs typeface="AGaramond Italic"/>
            </a:endParaRPr>
          </a:p>
        </p:txBody>
      </p:sp>
      <p:pic>
        <p:nvPicPr>
          <p:cNvPr id="14" name="Picture 13" descr="Genesis Intl Logo.jpg"/>
          <p:cNvPicPr>
            <a:picLocks noChangeAspect="1"/>
          </p:cNvPicPr>
          <p:nvPr/>
        </p:nvPicPr>
        <p:blipFill>
          <a:blip r:embed="rId2"/>
          <a:stretch>
            <a:fillRect/>
          </a:stretch>
        </p:blipFill>
        <p:spPr>
          <a:xfrm>
            <a:off x="2733675" y="1449944"/>
            <a:ext cx="3657600" cy="1030175"/>
          </a:xfrm>
          <a:prstGeom prst="rect">
            <a:avLst/>
          </a:prstGeom>
        </p:spPr>
      </p:pic>
      <p:sp>
        <p:nvSpPr>
          <p:cNvPr id="8" name="Date Placeholder 7"/>
          <p:cNvSpPr>
            <a:spLocks noGrp="1"/>
          </p:cNvSpPr>
          <p:nvPr>
            <p:ph type="dt" sz="half"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4338" y="257175"/>
            <a:ext cx="2190793"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Market Outlook</a:t>
            </a:r>
            <a:endParaRPr lang="en-US" sz="2400" dirty="0">
              <a:solidFill>
                <a:srgbClr val="18367A"/>
              </a:solidFill>
              <a:latin typeface="Garamond"/>
              <a:cs typeface="Garamond"/>
            </a:endParaRPr>
          </a:p>
        </p:txBody>
      </p:sp>
      <p:sp>
        <p:nvSpPr>
          <p:cNvPr id="5" name="Content Placeholder 4"/>
          <p:cNvSpPr>
            <a:spLocks noGrp="1"/>
          </p:cNvSpPr>
          <p:nvPr>
            <p:ph idx="4294967295"/>
          </p:nvPr>
        </p:nvSpPr>
        <p:spPr bwMode="auto">
          <a:xfrm>
            <a:off x="557212" y="914400"/>
            <a:ext cx="8015288" cy="53974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479425" lvl="1" indent="-365125" algn="ctr" eaLnBrk="1" hangingPunct="1">
              <a:buNone/>
              <a:defRPr/>
            </a:pPr>
            <a:r>
              <a:rPr lang="en-GB" sz="1400" b="1" u="sng" dirty="0" smtClean="0">
                <a:latin typeface="Garamond" pitchFamily="18" charset="0"/>
              </a:rPr>
              <a:t>GSA’s Owned and Leased Real Estate Portfolio By Region FY 2014</a:t>
            </a:r>
          </a:p>
          <a:p>
            <a:pPr marL="479425" lvl="1" indent="-365125" algn="ctr" eaLnBrk="1" hangingPunct="1">
              <a:buNone/>
              <a:defRPr/>
            </a:pPr>
            <a:r>
              <a:rPr lang="en-GB" sz="1400" b="1" dirty="0" smtClean="0">
                <a:latin typeface="Garamond" pitchFamily="18" charset="0"/>
              </a:rPr>
              <a:t>(In Millions of Square Feet)</a:t>
            </a:r>
            <a:endParaRPr lang="en-GB" sz="1200" dirty="0" smtClean="0">
              <a:latin typeface="Garamond" pitchFamily="18" charset="0"/>
            </a:endParaRPr>
          </a:p>
          <a:p>
            <a:pPr marL="800100" lvl="1" indent="-346075" algn="ctr" eaLnBrk="1" hangingPunct="1">
              <a:buFont typeface="Arial" charset="0"/>
              <a:buChar char="•"/>
              <a:defRPr/>
            </a:pPr>
            <a:endParaRPr lang="en-GB" sz="1200" u="sng" dirty="0" smtClean="0">
              <a:latin typeface="Garamond" pitchFamily="18" charset="0"/>
            </a:endParaRPr>
          </a:p>
          <a:p>
            <a:pPr marL="800100" lvl="1" indent="-346075" algn="ctr" eaLnBrk="1" hangingPunct="1">
              <a:buFont typeface="Arial" charset="0"/>
              <a:buChar char="•"/>
              <a:defRPr/>
            </a:pPr>
            <a:endParaRPr lang="en-GB" sz="1200" u="sng" dirty="0" smtClean="0">
              <a:latin typeface="Garamond" pitchFamily="18" charset="0"/>
            </a:endParaRPr>
          </a:p>
          <a:p>
            <a:pPr marL="479425" lvl="1" indent="-365125" algn="ctr" eaLnBrk="1" hangingPunct="1">
              <a:defRPr/>
            </a:pPr>
            <a:endParaRPr lang="en-US" sz="1200" u="sng" dirty="0" smtClean="0">
              <a:latin typeface="Garamond" pitchFamily="18" charset="0"/>
            </a:endParaRPr>
          </a:p>
          <a:p>
            <a:pPr marL="479425" lvl="1" indent="-365125" algn="ctr" eaLnBrk="1" hangingPunct="1">
              <a:buFontTx/>
              <a:buNone/>
              <a:defRPr/>
            </a:pPr>
            <a:endParaRPr lang="en-US" sz="1200" u="sng" dirty="0" smtClean="0">
              <a:latin typeface="Garamond" pitchFamily="18" charset="0"/>
            </a:endParaRPr>
          </a:p>
          <a:p>
            <a:pPr marL="479425" lvl="1" indent="-365125" algn="ctr" eaLnBrk="1" hangingPunct="1">
              <a:buFontTx/>
              <a:buNone/>
              <a:defRPr/>
            </a:pPr>
            <a:endParaRPr lang="en-US" sz="1200" u="sng" dirty="0" smtClean="0">
              <a:latin typeface="Garamond" pitchFamily="18" charset="0"/>
            </a:endParaRPr>
          </a:p>
          <a:p>
            <a:pPr marL="479425" lvl="1" indent="-365125" algn="ctr" eaLnBrk="1" hangingPunct="1">
              <a:defRPr/>
            </a:pPr>
            <a:endParaRPr lang="en-US" sz="1200" u="sng" dirty="0" smtClean="0">
              <a:latin typeface="Garamond" pitchFamily="18" charset="0"/>
            </a:endParaRPr>
          </a:p>
          <a:p>
            <a:pPr marL="479425" lvl="1" indent="-365125" algn="ctr" eaLnBrk="1" hangingPunct="1">
              <a:buFontTx/>
              <a:buNone/>
              <a:defRPr/>
            </a:pPr>
            <a:endParaRPr lang="en-US" u="sng" dirty="0" smtClean="0">
              <a:latin typeface="Arial" charset="0"/>
            </a:endParaRPr>
          </a:p>
          <a:p>
            <a:pPr marL="479425" lvl="1" indent="-365125" algn="ctr" eaLnBrk="1" hangingPunct="1">
              <a:defRPr/>
            </a:pPr>
            <a:endParaRPr lang="en-US" u="sng" dirty="0" smtClean="0">
              <a:latin typeface="Arial" charset="0"/>
            </a:endParaRPr>
          </a:p>
        </p:txBody>
      </p:sp>
      <p:sp>
        <p:nvSpPr>
          <p:cNvPr id="6" name="TextBox 5"/>
          <p:cNvSpPr txBox="1">
            <a:spLocks noChangeArrowheads="1"/>
          </p:cNvSpPr>
          <p:nvPr/>
        </p:nvSpPr>
        <p:spPr bwMode="auto">
          <a:xfrm>
            <a:off x="1257300" y="5865168"/>
            <a:ext cx="6629400" cy="230832"/>
          </a:xfrm>
          <a:prstGeom prst="rect">
            <a:avLst/>
          </a:prstGeom>
          <a:noFill/>
          <a:ln w="9525">
            <a:noFill/>
            <a:miter lim="800000"/>
            <a:headEnd/>
            <a:tailEnd/>
          </a:ln>
        </p:spPr>
        <p:txBody>
          <a:bodyPr wrap="square">
            <a:spAutoFit/>
          </a:bodyPr>
          <a:lstStyle/>
          <a:p>
            <a:pPr algn="ctr"/>
            <a:r>
              <a:rPr lang="en-US" sz="900" dirty="0" smtClean="0">
                <a:latin typeface="Garamond" pitchFamily="18" charset="0"/>
              </a:rPr>
              <a:t>Source: GSA Public Buildings Services, State of the Portfolio FY 2014 </a:t>
            </a:r>
            <a:endParaRPr lang="en-US" sz="900" dirty="0">
              <a:latin typeface="Garamond" pitchFamily="18" charset="0"/>
            </a:endParaRPr>
          </a:p>
        </p:txBody>
      </p:sp>
      <p:pic>
        <p:nvPicPr>
          <p:cNvPr id="7" name="Picture 6" descr="GSA FY_2010_By Region.jpg"/>
          <p:cNvPicPr>
            <a:picLocks noChangeAspect="1"/>
          </p:cNvPicPr>
          <p:nvPr/>
        </p:nvPicPr>
        <p:blipFill>
          <a:blip r:embed="rId3"/>
          <a:stretch>
            <a:fillRect/>
          </a:stretch>
        </p:blipFill>
        <p:spPr>
          <a:xfrm>
            <a:off x="1971675" y="1523999"/>
            <a:ext cx="5212080" cy="42663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4338" y="257175"/>
            <a:ext cx="2190793"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Market Outlook</a:t>
            </a:r>
            <a:endParaRPr lang="en-US" sz="2400" dirty="0">
              <a:solidFill>
                <a:srgbClr val="18367A"/>
              </a:solidFill>
              <a:latin typeface="Garamond"/>
              <a:cs typeface="Garamond"/>
            </a:endParaRPr>
          </a:p>
        </p:txBody>
      </p:sp>
      <p:sp>
        <p:nvSpPr>
          <p:cNvPr id="5" name="Content Placeholder 4"/>
          <p:cNvSpPr>
            <a:spLocks noGrp="1"/>
          </p:cNvSpPr>
          <p:nvPr>
            <p:ph idx="4294967295"/>
          </p:nvPr>
        </p:nvSpPr>
        <p:spPr bwMode="auto">
          <a:xfrm>
            <a:off x="557212" y="914400"/>
            <a:ext cx="8015288" cy="53974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454025" lvl="1" indent="0" algn="ctr" eaLnBrk="1" hangingPunct="1">
              <a:buNone/>
              <a:defRPr/>
            </a:pPr>
            <a:endParaRPr lang="en-GB" sz="1200" u="sng" dirty="0" smtClean="0">
              <a:latin typeface="Garamond" pitchFamily="18" charset="0"/>
            </a:endParaRPr>
          </a:p>
          <a:p>
            <a:pPr marL="479425" lvl="1" indent="-365125" algn="ctr" eaLnBrk="1" hangingPunct="1">
              <a:defRPr/>
            </a:pPr>
            <a:endParaRPr lang="en-US" sz="1200" u="sng" dirty="0" smtClean="0">
              <a:latin typeface="Garamond" pitchFamily="18" charset="0"/>
            </a:endParaRPr>
          </a:p>
          <a:p>
            <a:pPr marL="479425" lvl="1" indent="-365125" algn="ctr" eaLnBrk="1" hangingPunct="1">
              <a:buFontTx/>
              <a:buNone/>
              <a:defRPr/>
            </a:pPr>
            <a:endParaRPr lang="en-US" sz="1200" u="sng" dirty="0" smtClean="0">
              <a:latin typeface="Garamond" pitchFamily="18" charset="0"/>
            </a:endParaRPr>
          </a:p>
          <a:p>
            <a:pPr marL="479425" lvl="1" indent="-365125" algn="ctr" eaLnBrk="1" hangingPunct="1">
              <a:buFontTx/>
              <a:buNone/>
              <a:defRPr/>
            </a:pPr>
            <a:endParaRPr lang="en-US" sz="1200" u="sng" dirty="0" smtClean="0">
              <a:latin typeface="Garamond" pitchFamily="18" charset="0"/>
            </a:endParaRPr>
          </a:p>
          <a:p>
            <a:pPr marL="479425" lvl="1" indent="-365125" algn="ctr" eaLnBrk="1" hangingPunct="1">
              <a:defRPr/>
            </a:pPr>
            <a:endParaRPr lang="en-US" sz="1200" u="sng" dirty="0" smtClean="0">
              <a:latin typeface="Garamond" pitchFamily="18" charset="0"/>
            </a:endParaRPr>
          </a:p>
          <a:p>
            <a:pPr marL="479425" lvl="1" indent="-365125" algn="ctr" eaLnBrk="1" hangingPunct="1">
              <a:buFontTx/>
              <a:buNone/>
              <a:defRPr/>
            </a:pPr>
            <a:endParaRPr lang="en-US" u="sng" dirty="0" smtClean="0">
              <a:latin typeface="Arial" charset="0"/>
            </a:endParaRPr>
          </a:p>
          <a:p>
            <a:pPr marL="479425" lvl="1" indent="-365125" algn="ctr" eaLnBrk="1" hangingPunct="1">
              <a:defRPr/>
            </a:pPr>
            <a:endParaRPr lang="en-US" u="sng" dirty="0" smtClean="0">
              <a:latin typeface="Arial" charset="0"/>
            </a:endParaRPr>
          </a:p>
        </p:txBody>
      </p:sp>
      <p:sp>
        <p:nvSpPr>
          <p:cNvPr id="6" name="TextBox 5"/>
          <p:cNvSpPr txBox="1">
            <a:spLocks noChangeArrowheads="1"/>
          </p:cNvSpPr>
          <p:nvPr/>
        </p:nvSpPr>
        <p:spPr bwMode="auto">
          <a:xfrm>
            <a:off x="1047307" y="5865168"/>
            <a:ext cx="6629400" cy="230832"/>
          </a:xfrm>
          <a:prstGeom prst="rect">
            <a:avLst/>
          </a:prstGeom>
          <a:noFill/>
          <a:ln w="9525">
            <a:noFill/>
            <a:miter lim="800000"/>
            <a:headEnd/>
            <a:tailEnd/>
          </a:ln>
        </p:spPr>
        <p:txBody>
          <a:bodyPr wrap="square">
            <a:spAutoFit/>
          </a:bodyPr>
          <a:lstStyle/>
          <a:p>
            <a:pPr algn="ctr"/>
            <a:r>
              <a:rPr lang="en-US" sz="900" dirty="0" smtClean="0">
                <a:latin typeface="Garamond" pitchFamily="18" charset="0"/>
              </a:rPr>
              <a:t> </a:t>
            </a:r>
            <a:endParaRPr lang="en-US" sz="900" dirty="0">
              <a:latin typeface="Garamond" pitchFamily="18" charset="0"/>
            </a:endParaRPr>
          </a:p>
        </p:txBody>
      </p:sp>
      <p:pic>
        <p:nvPicPr>
          <p:cNvPr id="4098" name="Picture 2" descr="C:\Users\Gregg\AppData\Local\Microsoft\Windows\Temporary Internet Files\Content.Outlook\I3A2LERQ\suburb office 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143000"/>
            <a:ext cx="8015288" cy="445905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860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5"/>
          <p:cNvSpPr>
            <a:spLocks noGrp="1"/>
          </p:cNvSpPr>
          <p:nvPr>
            <p:ph idx="4294967295"/>
          </p:nvPr>
        </p:nvSpPr>
        <p:spPr bwMode="auto">
          <a:xfrm>
            <a:off x="414338" y="914400"/>
            <a:ext cx="7981950" cy="4876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685800" lvl="1" indent="-338138" algn="just" eaLnBrk="1" hangingPunct="1">
              <a:buFont typeface="Arial" charset="0"/>
              <a:buChar char="•"/>
              <a:defRPr/>
            </a:pPr>
            <a:r>
              <a:rPr lang="en-US" sz="1200" dirty="0" smtClean="0">
                <a:latin typeface="Garamond" pitchFamily="18" charset="0"/>
              </a:rPr>
              <a:t>Exclusive focus on U.S. Federal Government office properties in all markets with excess land for expansion</a:t>
            </a:r>
            <a:endParaRPr lang="en-US" altLang="ja-JP" sz="1200" dirty="0" smtClean="0">
              <a:latin typeface="Garamond" pitchFamily="18" charset="0"/>
            </a:endParaRP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In-depth study of demographics requiring the presence of a federal agency for long term social mission</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Detailed analysis of local economics, subject location, surrounding market, subject’s competitive position, recent construction and space absorption, proposed development, sales and rental comparables, and a financial due diligence evaluation of the proposed investment, including cash flow projections with disclosure of all assumptions utilized and sensitivity analysis</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Proprietary access to a database of owners and developers totaling over 8,700 leased properties across the U.S.</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Seek to acquire assets located on main streets and immediate to mass transit systems</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Careful selection of environmentally friendly properties with open floor plans for easy tenant improvements</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Acquisitions underwritten with multiple leasing scenarios and exit strategies</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Collaborate major decisions at the investment level when joint venture partners are involved</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Active and direct property management of each property</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r>
              <a:rPr lang="en-US" sz="1200" dirty="0" smtClean="0">
                <a:latin typeface="Garamond" pitchFamily="18" charset="0"/>
              </a:rPr>
              <a:t>Investment opportunities to include acquisitions of properties and other real estate related securities or loans</a:t>
            </a: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endParaRPr lang="en-US" sz="1200" dirty="0" smtClean="0">
              <a:latin typeface="Garamond" pitchFamily="18" charset="0"/>
            </a:endParaRPr>
          </a:p>
          <a:p>
            <a:pPr marL="685800" lvl="1" indent="-338138" algn="just" eaLnBrk="1" hangingPunct="1">
              <a:buFont typeface="Arial" charset="0"/>
              <a:buChar char="•"/>
              <a:defRPr/>
            </a:pPr>
            <a:endParaRPr lang="en-US" sz="1200" dirty="0" smtClean="0">
              <a:latin typeface="Garamond" pitchFamily="18" charset="0"/>
            </a:endParaRPr>
          </a:p>
          <a:p>
            <a:pPr marL="342900" lvl="1" indent="-342900" eaLnBrk="1" hangingPunct="1">
              <a:defRPr/>
            </a:pPr>
            <a:endParaRPr lang="en-US" sz="1200" dirty="0" smtClean="0">
              <a:latin typeface="Garamond" pitchFamily="18" charset="0"/>
            </a:endParaRPr>
          </a:p>
          <a:p>
            <a:pPr marL="342900" lvl="1" indent="-342900" eaLnBrk="1" hangingPunct="1">
              <a:defRPr/>
            </a:pPr>
            <a:endParaRPr lang="en-US" sz="1200" dirty="0" smtClean="0">
              <a:latin typeface="Garamond" pitchFamily="18" charset="0"/>
            </a:endParaRPr>
          </a:p>
          <a:p>
            <a:pPr marL="0" indent="0" eaLnBrk="1" hangingPunct="1">
              <a:defRPr/>
            </a:pPr>
            <a:endParaRPr lang="en-US" sz="1200" dirty="0" smtClean="0">
              <a:latin typeface="Garamond" pitchFamily="18" charset="0"/>
            </a:endParaRPr>
          </a:p>
        </p:txBody>
      </p:sp>
      <p:sp>
        <p:nvSpPr>
          <p:cNvPr id="5" name="TextBox 4"/>
          <p:cNvSpPr txBox="1"/>
          <p:nvPr/>
        </p:nvSpPr>
        <p:spPr>
          <a:xfrm>
            <a:off x="414338" y="252710"/>
            <a:ext cx="2793265"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Investment Approach</a:t>
            </a:r>
            <a:endParaRPr lang="en-US" sz="2400" dirty="0">
              <a:solidFill>
                <a:srgbClr val="18367A"/>
              </a:solidFill>
              <a:latin typeface="Garamond"/>
              <a:cs typeface="Garamon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247650"/>
            <a:ext cx="6247672"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Investment Management and Advisory Experience</a:t>
            </a:r>
            <a:endParaRPr lang="en-US" sz="2400" dirty="0">
              <a:solidFill>
                <a:srgbClr val="18367A"/>
              </a:solidFill>
              <a:latin typeface="Garamond"/>
              <a:cs typeface="Garamond"/>
            </a:endParaRPr>
          </a:p>
        </p:txBody>
      </p:sp>
      <p:sp>
        <p:nvSpPr>
          <p:cNvPr id="4" name="Content Placeholder 4"/>
          <p:cNvSpPr>
            <a:spLocks noGrp="1"/>
          </p:cNvSpPr>
          <p:nvPr>
            <p:ph idx="4294967295"/>
          </p:nvPr>
        </p:nvSpPr>
        <p:spPr bwMode="auto">
          <a:xfrm>
            <a:off x="304799" y="914400"/>
            <a:ext cx="8277225" cy="4724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479425" lvl="1" indent="-365125" algn="just" eaLnBrk="1" hangingPunct="1">
              <a:buNone/>
              <a:defRPr/>
            </a:pPr>
            <a:r>
              <a:rPr lang="en-GB" sz="1400" b="1" dirty="0" smtClean="0">
                <a:latin typeface="Garamond" pitchFamily="18" charset="0"/>
              </a:rPr>
              <a:t>US$180 million Unit Investment Trust Program</a:t>
            </a:r>
          </a:p>
          <a:p>
            <a:pPr marL="800100" lvl="1" indent="-346075" algn="just" eaLnBrk="1" hangingPunct="1">
              <a:buFont typeface="Arial" charset="0"/>
              <a:buChar char="•"/>
              <a:defRPr/>
            </a:pPr>
            <a:r>
              <a:rPr lang="en-GB" sz="1200" dirty="0" smtClean="0">
                <a:latin typeface="Garamond" pitchFamily="18" charset="0"/>
              </a:rPr>
              <a:t>Structured 25 separate Unit Investment Trusts “(UIT”) from 1999 to 2006</a:t>
            </a:r>
          </a:p>
          <a:p>
            <a:pPr marL="800100" lvl="1" indent="-346075" algn="just" eaLnBrk="1" hangingPunct="1">
              <a:buFont typeface="Arial" charset="0"/>
              <a:buChar char="•"/>
              <a:defRPr/>
            </a:pPr>
            <a:r>
              <a:rPr lang="en-GB" sz="1200" dirty="0" smtClean="0">
                <a:latin typeface="Garamond" pitchFamily="18" charset="0"/>
              </a:rPr>
              <a:t>Raised US$180 million from retail and institutional investors and deployed said capital into 39 properties across the U.S.</a:t>
            </a:r>
          </a:p>
          <a:p>
            <a:pPr marL="800100" lvl="1" indent="-346075" algn="just" eaLnBrk="1" hangingPunct="1">
              <a:buFont typeface="Arial" charset="0"/>
              <a:buChar char="•"/>
              <a:defRPr/>
            </a:pPr>
            <a:r>
              <a:rPr lang="en-US" sz="1200" dirty="0" smtClean="0">
                <a:latin typeface="Garamond" pitchFamily="18" charset="0"/>
              </a:rPr>
              <a:t>Portfolio annual income return exceeded that of NCREIF (National Council of Real Estate Investment Fiduciaries) Office Index from 2001 to 2004, </a:t>
            </a:r>
            <a:r>
              <a:rPr lang="en-US" sz="1200" dirty="0" smtClean="0">
                <a:latin typeface="Garamond" pitchFamily="18" charset="0"/>
                <a:hlinkClick r:id="rId2"/>
              </a:rPr>
              <a:t>http://www.ncreif.org</a:t>
            </a:r>
            <a:endParaRPr lang="en-US" sz="1200" dirty="0" smtClean="0">
              <a:latin typeface="Garamond" pitchFamily="18" charset="0"/>
            </a:endParaRPr>
          </a:p>
          <a:p>
            <a:pPr marL="800100" lvl="1" indent="-346075" algn="just" eaLnBrk="1" hangingPunct="1">
              <a:buNone/>
              <a:defRPr/>
            </a:pPr>
            <a:endParaRPr lang="en-US" sz="600" dirty="0" smtClean="0">
              <a:latin typeface="Garamond" pitchFamily="18" charset="0"/>
            </a:endParaRPr>
          </a:p>
          <a:p>
            <a:pPr marL="457200" lvl="1" indent="-342900" algn="just" eaLnBrk="1" hangingPunct="1">
              <a:buNone/>
              <a:defRPr/>
            </a:pPr>
            <a:r>
              <a:rPr lang="en-GB" sz="1400" b="1" dirty="0" smtClean="0">
                <a:latin typeface="Garamond" pitchFamily="18" charset="0"/>
              </a:rPr>
              <a:t>US$192 million public market IPO in 2004 (NYSE: GPT)</a:t>
            </a:r>
          </a:p>
          <a:p>
            <a:pPr marL="800100" lvl="1" indent="-346075" algn="just" eaLnBrk="1" hangingPunct="1">
              <a:buFont typeface="Arial" charset="0"/>
              <a:buChar char="•"/>
              <a:defRPr/>
            </a:pPr>
            <a:r>
              <a:rPr lang="en-US" sz="1200" dirty="0" smtClean="0">
                <a:latin typeface="Garamond" pitchFamily="18" charset="0"/>
              </a:rPr>
              <a:t>Invested US$123 million in a portfolio of government leased office properties</a:t>
            </a:r>
          </a:p>
          <a:p>
            <a:pPr marL="800100" lvl="1" indent="-346075" algn="just" eaLnBrk="1" hangingPunct="1">
              <a:buFont typeface="Arial" charset="0"/>
              <a:buChar char="•"/>
              <a:defRPr/>
            </a:pPr>
            <a:r>
              <a:rPr lang="en-US" sz="1200" dirty="0" smtClean="0">
                <a:latin typeface="Garamond" pitchFamily="18" charset="0"/>
              </a:rPr>
              <a:t>Hired management team and established public company infrastructure</a:t>
            </a:r>
          </a:p>
          <a:p>
            <a:pPr marL="800100" lvl="1" indent="-346075" algn="just" eaLnBrk="1" hangingPunct="1">
              <a:buFont typeface="Arial" charset="0"/>
              <a:buChar char="•"/>
              <a:defRPr/>
            </a:pPr>
            <a:r>
              <a:rPr lang="en-US" sz="1200" dirty="0" smtClean="0">
                <a:latin typeface="Garamond" pitchFamily="18" charset="0"/>
              </a:rPr>
              <a:t>Raised US$192 million through a NYSE Listed REIT, Government Properties Trust, Inc. (NYSE: GPT) via selling 19.3 million shares</a:t>
            </a:r>
          </a:p>
          <a:p>
            <a:pPr marL="800100" lvl="1" indent="-346075" algn="just" eaLnBrk="1" hangingPunct="1">
              <a:buFont typeface="Arial" charset="0"/>
              <a:buChar char="•"/>
              <a:defRPr/>
            </a:pPr>
            <a:r>
              <a:rPr lang="en-US" sz="1200" dirty="0" smtClean="0">
                <a:latin typeface="Garamond" pitchFamily="18" charset="0"/>
              </a:rPr>
              <a:t>Initial public offering oversubscribed 11x</a:t>
            </a:r>
          </a:p>
          <a:p>
            <a:pPr marL="800100" lvl="1" indent="-346075" algn="just" eaLnBrk="1" hangingPunct="1">
              <a:buFont typeface="Arial" charset="0"/>
              <a:buChar char="•"/>
              <a:defRPr/>
            </a:pPr>
            <a:endParaRPr lang="en-US" sz="600" dirty="0" smtClean="0">
              <a:latin typeface="Garamond" pitchFamily="18" charset="0"/>
            </a:endParaRPr>
          </a:p>
          <a:p>
            <a:pPr marL="114300" lvl="1" indent="0" algn="just" eaLnBrk="1" hangingPunct="1">
              <a:buNone/>
              <a:defRPr/>
            </a:pPr>
            <a:r>
              <a:rPr lang="en-GB" sz="1400" b="1" dirty="0" smtClean="0">
                <a:latin typeface="Garamond" pitchFamily="18" charset="0"/>
              </a:rPr>
              <a:t>Exclusive investment advisor for three German institutional real estate investors focusing on U.S. Federal Government office properties</a:t>
            </a:r>
          </a:p>
          <a:p>
            <a:pPr marL="801688" lvl="1" indent="-344488" algn="just" eaLnBrk="1" hangingPunct="1">
              <a:buFont typeface="Arial" panose="020B0604020202020204" pitchFamily="34" charset="0"/>
              <a:buChar char="•"/>
              <a:defRPr/>
            </a:pPr>
            <a:r>
              <a:rPr lang="de-DE" sz="1200" dirty="0">
                <a:latin typeface="Garamond" panose="02020404030301010803" pitchFamily="18" charset="0"/>
              </a:rPr>
              <a:t>Ärzteversorgung </a:t>
            </a:r>
            <a:r>
              <a:rPr lang="de-DE" sz="1200" dirty="0" smtClean="0">
                <a:latin typeface="Garamond" panose="02020404030301010803" pitchFamily="18" charset="0"/>
              </a:rPr>
              <a:t>Westfalen-Lippe, </a:t>
            </a:r>
            <a:r>
              <a:rPr lang="en-US" sz="1200" dirty="0">
                <a:latin typeface="Garamond" pitchFamily="18" charset="0"/>
              </a:rPr>
              <a:t>a real estate investment manager for </a:t>
            </a:r>
            <a:r>
              <a:rPr lang="en-US" sz="1200" dirty="0" smtClean="0">
                <a:latin typeface="Garamond" pitchFamily="18" charset="0"/>
              </a:rPr>
              <a:t>Germany’s largest doctor pension fund (www.aevwl.de)</a:t>
            </a:r>
            <a:endParaRPr lang="en-GB" sz="1200" b="1" dirty="0" smtClean="0">
              <a:latin typeface="Garamond" pitchFamily="18" charset="0"/>
            </a:endParaRPr>
          </a:p>
          <a:p>
            <a:pPr marL="800100" lvl="2" indent="-342900" algn="just" eaLnBrk="1" hangingPunct="1"/>
            <a:r>
              <a:rPr lang="en-US" sz="1200" dirty="0" smtClean="0">
                <a:latin typeface="Garamond" pitchFamily="18" charset="0"/>
              </a:rPr>
              <a:t>KanAm</a:t>
            </a:r>
            <a:r>
              <a:rPr lang="en-US" sz="1200" dirty="0" smtClean="0">
                <a:latin typeface="Garamond" pitchFamily="18" charset="0"/>
              </a:rPr>
              <a:t> Grund, one of the largest German open-end real estate publicly traded funds focusing on Class “A” properties (</a:t>
            </a:r>
            <a:r>
              <a:rPr lang="en-US" sz="1200" dirty="0" smtClean="0">
                <a:latin typeface="Garamond" pitchFamily="18" charset="0"/>
                <a:hlinkClick r:id="rId3"/>
              </a:rPr>
              <a:t>www.kanam.de</a:t>
            </a:r>
            <a:r>
              <a:rPr lang="en-US" sz="1200" dirty="0" smtClean="0">
                <a:latin typeface="Garamond" pitchFamily="18" charset="0"/>
              </a:rPr>
              <a:t>)</a:t>
            </a:r>
          </a:p>
          <a:p>
            <a:pPr marL="800100" lvl="2" indent="-342900" algn="just" eaLnBrk="1" hangingPunct="1"/>
            <a:r>
              <a:rPr lang="en-US" sz="1200" dirty="0" smtClean="0">
                <a:latin typeface="Garamond" pitchFamily="18" charset="0"/>
              </a:rPr>
              <a:t>LB Immo Invest GmbH, an investment company (now part of PATRIZIA Immobilien AG, a publicly traded company) investing in U.S. Federal Government real estate assets (</a:t>
            </a:r>
            <a:r>
              <a:rPr lang="en-US" sz="1200" dirty="0" smtClean="0">
                <a:latin typeface="Garamond" pitchFamily="18" charset="0"/>
                <a:hlinkClick r:id="rId4"/>
              </a:rPr>
              <a:t>www.patrizia.ag</a:t>
            </a:r>
            <a:r>
              <a:rPr lang="en-US" sz="1200" dirty="0" smtClean="0">
                <a:latin typeface="Garamond" pitchFamily="18" charset="0"/>
              </a:rPr>
              <a:t>)</a:t>
            </a:r>
          </a:p>
          <a:p>
            <a:pPr marL="800100" lvl="2" indent="-342900" algn="just" eaLnBrk="1" hangingPunct="1"/>
            <a:r>
              <a:rPr lang="en-US" sz="1200" dirty="0" smtClean="0">
                <a:latin typeface="Garamond" pitchFamily="18" charset="0"/>
              </a:rPr>
              <a:t>Real I.S., a real estate investment manager for retail &amp; institutional investors with €8.0 billion of assets under management </a:t>
            </a:r>
          </a:p>
        </p:txBody>
      </p:sp>
      <p:cxnSp>
        <p:nvCxnSpPr>
          <p:cNvPr id="7" name="Straight Connector 6"/>
          <p:cNvCxnSpPr/>
          <p:nvPr/>
        </p:nvCxnSpPr>
        <p:spPr>
          <a:xfrm>
            <a:off x="3657600" y="5638800"/>
            <a:ext cx="1828800" cy="0"/>
          </a:xfrm>
          <a:prstGeom prst="line">
            <a:avLst/>
          </a:prstGeom>
          <a:ln w="3175">
            <a:solidFill>
              <a:schemeClr val="dk1">
                <a:shade val="95000"/>
                <a:satMod val="105000"/>
                <a:alpha val="3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397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427288" y="247650"/>
            <a:ext cx="6227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eaLnBrk="1" hangingPunct="1">
              <a:lnSpc>
                <a:spcPct val="100000"/>
              </a:lnSpc>
              <a:spcBef>
                <a:spcPct val="0"/>
              </a:spcBef>
              <a:buFontTx/>
              <a:buNone/>
            </a:pPr>
            <a:r>
              <a:rPr lang="en-US" altLang="en-US" sz="2000" b="1" dirty="0">
                <a:solidFill>
                  <a:srgbClr val="18367A"/>
                </a:solidFill>
                <a:latin typeface="Garamond" pitchFamily="18" charset="0"/>
                <a:cs typeface="Arial" charset="0"/>
              </a:rPr>
              <a:t>Features and Benefits of the GSA Market</a:t>
            </a:r>
          </a:p>
        </p:txBody>
      </p:sp>
      <p:sp>
        <p:nvSpPr>
          <p:cNvPr id="24579" name="TextBox 7"/>
          <p:cNvSpPr txBox="1">
            <a:spLocks noChangeArrowheads="1"/>
          </p:cNvSpPr>
          <p:nvPr/>
        </p:nvSpPr>
        <p:spPr bwMode="auto">
          <a:xfrm>
            <a:off x="1800225" y="5410200"/>
            <a:ext cx="5543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US" altLang="en-US" sz="1000" u="sng" dirty="0">
                <a:solidFill>
                  <a:srgbClr val="000000"/>
                </a:solidFill>
                <a:latin typeface="Arial" charset="0"/>
                <a:cs typeface="Arial" charset="0"/>
              </a:rPr>
              <a:t>Capitalization Rate</a:t>
            </a:r>
            <a:r>
              <a:rPr lang="en-US" altLang="en-US" sz="1000" dirty="0">
                <a:solidFill>
                  <a:srgbClr val="000000"/>
                </a:solidFill>
                <a:latin typeface="Arial" charset="0"/>
                <a:cs typeface="Arial" charset="0"/>
              </a:rPr>
              <a:t>: A rate of return on a real estate investment property/lease based on the</a:t>
            </a:r>
            <a:endParaRPr lang="en-US" altLang="en-US" sz="1000" b="1" dirty="0">
              <a:solidFill>
                <a:srgbClr val="000000"/>
              </a:solidFill>
              <a:latin typeface="Arial" charset="0"/>
              <a:cs typeface="Arial" charset="0"/>
            </a:endParaRPr>
          </a:p>
        </p:txBody>
      </p:sp>
      <p:pic>
        <p:nvPicPr>
          <p:cNvPr id="24580"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800" y="1204913"/>
            <a:ext cx="7848600" cy="4625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62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338" y="247650"/>
            <a:ext cx="1322029"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Summary</a:t>
            </a:r>
            <a:endParaRPr lang="en-US" sz="2400" dirty="0">
              <a:solidFill>
                <a:srgbClr val="18367A"/>
              </a:solidFill>
              <a:latin typeface="Garamond"/>
              <a:cs typeface="Garamond"/>
            </a:endParaRPr>
          </a:p>
        </p:txBody>
      </p:sp>
      <p:sp>
        <p:nvSpPr>
          <p:cNvPr id="5" name="Content Placeholder 4"/>
          <p:cNvSpPr>
            <a:spLocks noGrp="1"/>
          </p:cNvSpPr>
          <p:nvPr>
            <p:ph idx="4294967295"/>
          </p:nvPr>
        </p:nvSpPr>
        <p:spPr bwMode="auto">
          <a:xfrm>
            <a:off x="228600" y="990600"/>
            <a:ext cx="8382000" cy="5286375"/>
          </a:xfrm>
          <a:prstGeom prst="rect">
            <a:avLst/>
          </a:prstGeom>
          <a:ln>
            <a:miter lim="800000"/>
            <a:headEnd/>
            <a:tailEnd/>
          </a:ln>
        </p:spPr>
        <p:txBody>
          <a:bodyPr/>
          <a:lstStyle/>
          <a:p>
            <a:pPr marL="800100" lvl="1" indent="-342900" algn="just" eaLnBrk="1" hangingPunct="1">
              <a:buFont typeface="Arial" charset="0"/>
              <a:buChar char="•"/>
            </a:pPr>
            <a:endParaRPr lang="en-GB" sz="1400" dirty="0" smtClean="0">
              <a:latin typeface="Garamond" pitchFamily="18" charset="0"/>
            </a:endParaRPr>
          </a:p>
          <a:p>
            <a:pPr marL="800100" lvl="1" indent="-342900" algn="just" eaLnBrk="1" hangingPunct="1">
              <a:buFont typeface="Arial" charset="0"/>
              <a:buChar char="•"/>
            </a:pPr>
            <a:r>
              <a:rPr lang="en-GB" sz="1400" dirty="0" smtClean="0">
                <a:latin typeface="Garamond" pitchFamily="18" charset="0"/>
              </a:rPr>
              <a:t>Experienced investment management team and advisor focused exclusively on single-tenanted, high-occupancy U.S. Federal Government leased and occupied office properties</a:t>
            </a:r>
          </a:p>
          <a:p>
            <a:pPr marL="800100" lvl="1" indent="-342900" algn="just" eaLnBrk="1" hangingPunct="1">
              <a:lnSpc>
                <a:spcPct val="90000"/>
              </a:lnSpc>
              <a:buFont typeface="Arial" charset="0"/>
              <a:buChar char="•"/>
            </a:pPr>
            <a:endParaRPr lang="en-GB" sz="1400" dirty="0" smtClean="0">
              <a:latin typeface="Garamond" pitchFamily="18" charset="0"/>
            </a:endParaRPr>
          </a:p>
          <a:p>
            <a:pPr marL="800100" lvl="1" indent="-342900" algn="just" eaLnBrk="1" hangingPunct="1">
              <a:buFont typeface="Arial" charset="0"/>
              <a:buChar char="•"/>
            </a:pPr>
            <a:r>
              <a:rPr lang="en-US" sz="1400" dirty="0" smtClean="0">
                <a:latin typeface="Garamond" pitchFamily="18" charset="0"/>
              </a:rPr>
              <a:t>Highest tenant credit with the “full faith and credit” of the </a:t>
            </a:r>
            <a:r>
              <a:rPr lang="en-GB" sz="1400" dirty="0">
                <a:latin typeface="Garamond" pitchFamily="18" charset="0"/>
              </a:rPr>
              <a:t>U.S. Federal Government </a:t>
            </a:r>
            <a:r>
              <a:rPr lang="en-US" sz="1400" dirty="0" smtClean="0">
                <a:latin typeface="Garamond" pitchFamily="18" charset="0"/>
              </a:rPr>
              <a:t>(Article IV, Section 1 of the U.S. Constitution)</a:t>
            </a:r>
          </a:p>
          <a:p>
            <a:pPr marL="800100" lvl="1" indent="-342900" algn="just" eaLnBrk="1" hangingPunct="1">
              <a:buFont typeface="Arial" charset="0"/>
              <a:buChar char="•"/>
            </a:pPr>
            <a:endParaRPr lang="en-US" sz="1400" dirty="0" smtClean="0">
              <a:latin typeface="Garamond" pitchFamily="18" charset="0"/>
            </a:endParaRPr>
          </a:p>
          <a:p>
            <a:pPr marL="800100" lvl="1" indent="-342900" algn="just" eaLnBrk="1" hangingPunct="1">
              <a:buFont typeface="Arial" charset="0"/>
              <a:buChar char="•"/>
            </a:pPr>
            <a:r>
              <a:rPr lang="en-US" sz="1400" dirty="0" smtClean="0">
                <a:latin typeface="Garamond" pitchFamily="18" charset="0"/>
              </a:rPr>
              <a:t>Disciplined adherence to investment philosophy and risk management</a:t>
            </a:r>
            <a:endParaRPr lang="en-GB" sz="1400" dirty="0" smtClean="0">
              <a:latin typeface="Garamond" pitchFamily="18" charset="0"/>
            </a:endParaRPr>
          </a:p>
          <a:p>
            <a:pPr marL="800100" lvl="1" indent="-342900" algn="just" eaLnBrk="1" hangingPunct="1">
              <a:lnSpc>
                <a:spcPct val="90000"/>
              </a:lnSpc>
              <a:buFont typeface="Arial" charset="0"/>
              <a:buChar char="•"/>
            </a:pPr>
            <a:endParaRPr lang="en-GB" sz="1400" dirty="0" smtClean="0">
              <a:latin typeface="Garamond" pitchFamily="18" charset="0"/>
            </a:endParaRPr>
          </a:p>
          <a:p>
            <a:pPr marL="800100" lvl="1" indent="-342900" algn="just" eaLnBrk="1" hangingPunct="1">
              <a:buFont typeface="Arial" charset="0"/>
              <a:buChar char="•"/>
            </a:pPr>
            <a:r>
              <a:rPr lang="en-GB" sz="1400" dirty="0" smtClean="0">
                <a:latin typeface="Garamond" pitchFamily="18" charset="0"/>
              </a:rPr>
              <a:t>Fully-integrated in-house capability and experience in acquisitions, asset and property management, leasing, and development</a:t>
            </a:r>
          </a:p>
          <a:p>
            <a:pPr marL="800100" lvl="1" indent="-342900" algn="just" eaLnBrk="1" hangingPunct="1">
              <a:lnSpc>
                <a:spcPct val="90000"/>
              </a:lnSpc>
              <a:buFont typeface="Arial" charset="0"/>
              <a:buNone/>
            </a:pPr>
            <a:endParaRPr lang="en-US" sz="1400" dirty="0" smtClean="0">
              <a:latin typeface="Garamond" pitchFamily="18" charset="0"/>
            </a:endParaRPr>
          </a:p>
          <a:p>
            <a:pPr marL="800100" lvl="1" indent="-342900" algn="just" eaLnBrk="1" hangingPunct="1">
              <a:buFont typeface="Arial" charset="0"/>
              <a:buChar char="•"/>
            </a:pPr>
            <a:r>
              <a:rPr lang="en-US" sz="1400" dirty="0" smtClean="0">
                <a:latin typeface="Garamond" pitchFamily="18" charset="0"/>
              </a:rPr>
              <a:t>Access to proprietary deal flow from strategic relationships with government agencies, government approved developer network and broker contacts</a:t>
            </a:r>
          </a:p>
          <a:p>
            <a:pPr marL="800100" lvl="1" indent="-342900" eaLnBrk="1" hangingPunct="1">
              <a:lnSpc>
                <a:spcPct val="90000"/>
              </a:lnSpc>
              <a:buFont typeface="Arial" charset="0"/>
              <a:buChar char="•"/>
            </a:pPr>
            <a:endParaRPr lang="en-US" sz="1400" dirty="0" smtClean="0">
              <a:latin typeface="Garamond" pitchFamily="18" charset="0"/>
            </a:endParaRPr>
          </a:p>
          <a:p>
            <a:pPr marL="800100" lvl="1" indent="-342900" eaLnBrk="1" hangingPunct="1">
              <a:buFont typeface="Arial" charset="0"/>
              <a:buChar char="•"/>
            </a:pPr>
            <a:r>
              <a:rPr lang="en-US" sz="1400" dirty="0" smtClean="0">
                <a:latin typeface="Garamond" pitchFamily="18" charset="0"/>
              </a:rPr>
              <a:t>Current investment opportunities reflect distressed assets requiring new capital and a growing demand of office space by </a:t>
            </a:r>
            <a:r>
              <a:rPr lang="en-GB" sz="1400" dirty="0">
                <a:latin typeface="Garamond" pitchFamily="18" charset="0"/>
              </a:rPr>
              <a:t>U.S. Federal Government </a:t>
            </a:r>
            <a:r>
              <a:rPr lang="en-US" sz="1400" dirty="0" smtClean="0">
                <a:latin typeface="Garamond" pitchFamily="18" charset="0"/>
              </a:rPr>
              <a:t>agencies</a:t>
            </a:r>
          </a:p>
          <a:p>
            <a:pPr marL="347663" lvl="1" indent="-347663" eaLnBrk="1" hangingPunct="1">
              <a:buFontTx/>
              <a:buNone/>
            </a:pPr>
            <a:endParaRPr lang="en-US" sz="1400" dirty="0" smtClean="0">
              <a:latin typeface="Garamond" pitchFamily="18" charset="0"/>
            </a:endParaRPr>
          </a:p>
          <a:p>
            <a:pPr marL="347663" lvl="1" indent="-347663" eaLnBrk="1" hangingPunct="1">
              <a:buFontTx/>
              <a:buNone/>
            </a:pPr>
            <a:endParaRPr lang="en-US" sz="1400" dirty="0" smtClean="0">
              <a:latin typeface="Garamond" pitchFamily="18" charset="0"/>
            </a:endParaRPr>
          </a:p>
          <a:p>
            <a:pPr marL="347663" lvl="1" indent="-347663" eaLnBrk="1" hangingPunct="1"/>
            <a:endParaRPr lang="en-US" sz="1400" dirty="0" smtClean="0">
              <a:latin typeface="Garamond" pitchFamily="18" charset="0"/>
            </a:endParaRPr>
          </a:p>
        </p:txBody>
      </p:sp>
    </p:spTree>
    <p:extLst>
      <p:ext uri="{BB962C8B-B14F-4D97-AF65-F5344CB8AC3E}">
        <p14:creationId xmlns:p14="http://schemas.microsoft.com/office/powerpoint/2010/main" val="3347343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71675" y="2967335"/>
            <a:ext cx="5181600" cy="584775"/>
          </a:xfrm>
          <a:prstGeom prst="rect">
            <a:avLst/>
          </a:prstGeom>
          <a:noFill/>
        </p:spPr>
        <p:txBody>
          <a:bodyPr wrap="square">
            <a:spAutoFit/>
          </a:bodyPr>
          <a:lstStyle/>
          <a:p>
            <a:pPr algn="ctr" fontAlgn="auto">
              <a:spcBef>
                <a:spcPts val="0"/>
              </a:spcBef>
              <a:spcAft>
                <a:spcPts val="0"/>
              </a:spcAft>
              <a:defRPr/>
            </a:pPr>
            <a:r>
              <a:rPr lang="en-US" sz="3200" dirty="0" smtClean="0">
                <a:solidFill>
                  <a:srgbClr val="18367A"/>
                </a:solidFill>
                <a:latin typeface="Garamond"/>
                <a:cs typeface="Garamond"/>
              </a:rPr>
              <a:t>Appendix</a:t>
            </a:r>
            <a:endParaRPr lang="en-US" sz="3200" dirty="0">
              <a:solidFill>
                <a:srgbClr val="18367A"/>
              </a:solidFill>
              <a:latin typeface="Garamond"/>
              <a:cs typeface="Garamond"/>
            </a:endParaRPr>
          </a:p>
        </p:txBody>
      </p:sp>
    </p:spTree>
    <p:extLst>
      <p:ext uri="{BB962C8B-B14F-4D97-AF65-F5344CB8AC3E}">
        <p14:creationId xmlns:p14="http://schemas.microsoft.com/office/powerpoint/2010/main" val="2027397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4338" y="247650"/>
            <a:ext cx="1358064"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Appendix</a:t>
            </a:r>
            <a:endParaRPr lang="en-US" sz="2400" dirty="0">
              <a:solidFill>
                <a:srgbClr val="18367A"/>
              </a:solidFill>
              <a:latin typeface="Garamond"/>
              <a:cs typeface="Garamond"/>
            </a:endParaRPr>
          </a:p>
        </p:txBody>
      </p:sp>
      <p:sp>
        <p:nvSpPr>
          <p:cNvPr id="6" name="Content Placeholder 4"/>
          <p:cNvSpPr>
            <a:spLocks noGrp="1"/>
          </p:cNvSpPr>
          <p:nvPr>
            <p:ph idx="4294967295"/>
          </p:nvPr>
        </p:nvSpPr>
        <p:spPr bwMode="auto">
          <a:xfrm>
            <a:off x="228600" y="990600"/>
            <a:ext cx="8305800" cy="5286375"/>
          </a:xfrm>
          <a:prstGeom prst="rect">
            <a:avLst/>
          </a:prstGeom>
          <a:ln>
            <a:miter lim="800000"/>
            <a:headEnd/>
            <a:tailEnd/>
          </a:ln>
        </p:spPr>
        <p:txBody>
          <a:bodyPr/>
          <a:lstStyle/>
          <a:p>
            <a:pPr marL="685800" lvl="1" indent="0" algn="just" eaLnBrk="1" hangingPunct="1">
              <a:buNone/>
            </a:pPr>
            <a:endParaRPr lang="en-GB" sz="1800" dirty="0" smtClean="0">
              <a:latin typeface="Garamond" pitchFamily="18" charset="0"/>
            </a:endParaRPr>
          </a:p>
          <a:p>
            <a:pPr marL="685800" lvl="1" indent="0" algn="just" eaLnBrk="1" hangingPunct="1">
              <a:buNone/>
            </a:pPr>
            <a:endParaRPr lang="en-GB" sz="1800" dirty="0" smtClean="0">
              <a:latin typeface="Garamond" pitchFamily="18" charset="0"/>
            </a:endParaRPr>
          </a:p>
          <a:p>
            <a:pPr marL="1028700" lvl="1" indent="-342900" algn="just" eaLnBrk="1" hangingPunct="1">
              <a:buFont typeface="Arial" charset="0"/>
              <a:buChar char="•"/>
            </a:pPr>
            <a:r>
              <a:rPr lang="en-US" sz="1800" dirty="0" smtClean="0">
                <a:latin typeface="Garamond" pitchFamily="18" charset="0"/>
              </a:rPr>
              <a:t>Professional Biographies</a:t>
            </a:r>
          </a:p>
          <a:p>
            <a:pPr marL="1028700" lvl="1" indent="-342900" algn="just" eaLnBrk="1" hangingPunct="1">
              <a:buFont typeface="Arial" charset="0"/>
              <a:buChar char="•"/>
            </a:pPr>
            <a:endParaRPr lang="en-US" sz="1800" dirty="0" smtClean="0">
              <a:latin typeface="Garamond" pitchFamily="18" charset="0"/>
            </a:endParaRPr>
          </a:p>
          <a:p>
            <a:pPr marL="1028700" lvl="1" indent="-342900" algn="just" eaLnBrk="1" hangingPunct="1">
              <a:buFont typeface="Arial" charset="0"/>
              <a:buChar char="•"/>
            </a:pPr>
            <a:r>
              <a:rPr lang="en-GB" sz="1800" dirty="0" smtClean="0">
                <a:latin typeface="Garamond" pitchFamily="18" charset="0"/>
              </a:rPr>
              <a:t>Acquisition </a:t>
            </a:r>
            <a:r>
              <a:rPr lang="en-GB" sz="1800" dirty="0" smtClean="0">
                <a:latin typeface="Garamond" pitchFamily="18" charset="0"/>
              </a:rPr>
              <a:t>Process Chart</a:t>
            </a:r>
            <a:endParaRPr lang="en-GB" sz="1800" dirty="0" smtClean="0">
              <a:latin typeface="Garamond" pitchFamily="18" charset="0"/>
            </a:endParaRPr>
          </a:p>
          <a:p>
            <a:pPr marL="1028700" lvl="1" indent="-342900" algn="just" eaLnBrk="1" hangingPunct="1">
              <a:buFont typeface="Arial" charset="0"/>
              <a:buChar char="•"/>
            </a:pPr>
            <a:endParaRPr lang="en-GB" sz="1800" dirty="0" smtClean="0">
              <a:latin typeface="Garamond" pitchFamily="18" charset="0"/>
            </a:endParaRPr>
          </a:p>
          <a:p>
            <a:pPr marL="1028700" lvl="1" indent="-342900" algn="just" eaLnBrk="1" hangingPunct="1">
              <a:buFont typeface="Arial" charset="0"/>
              <a:buChar char="•"/>
            </a:pPr>
            <a:r>
              <a:rPr lang="en-GB" sz="1800" dirty="0" smtClean="0">
                <a:latin typeface="Garamond" pitchFamily="18" charset="0"/>
              </a:rPr>
              <a:t>Asset and Property </a:t>
            </a:r>
            <a:r>
              <a:rPr lang="en-GB" sz="1800" dirty="0" smtClean="0">
                <a:latin typeface="Garamond" pitchFamily="18" charset="0"/>
              </a:rPr>
              <a:t>Management Chart</a:t>
            </a:r>
            <a:endParaRPr lang="en-GB" sz="1800" dirty="0" smtClean="0">
              <a:latin typeface="Garamond" pitchFamily="18" charset="0"/>
            </a:endParaRPr>
          </a:p>
          <a:p>
            <a:pPr marL="1028700" lvl="1" indent="-342900" algn="just" eaLnBrk="1" hangingPunct="1">
              <a:buFont typeface="Arial" charset="0"/>
              <a:buChar char="•"/>
            </a:pPr>
            <a:endParaRPr lang="en-GB" sz="1800" dirty="0" smtClean="0">
              <a:latin typeface="Garamond" pitchFamily="18" charset="0"/>
            </a:endParaRPr>
          </a:p>
          <a:p>
            <a:pPr marL="1028700" lvl="1" indent="-342900" algn="just" eaLnBrk="1" hangingPunct="1">
              <a:buFont typeface="Arial" charset="0"/>
              <a:buChar char="•"/>
            </a:pPr>
            <a:r>
              <a:rPr lang="en-GB" sz="1800" dirty="0" smtClean="0">
                <a:latin typeface="Garamond" pitchFamily="18" charset="0"/>
              </a:rPr>
              <a:t>Engagement &amp; Acknowledgement Letters</a:t>
            </a:r>
          </a:p>
          <a:p>
            <a:pPr marL="685800" lvl="1" indent="0" algn="just" eaLnBrk="1" hangingPunct="1">
              <a:buNone/>
            </a:pPr>
            <a:endParaRPr lang="en-GB" sz="1800" dirty="0" smtClean="0">
              <a:latin typeface="Garamond" pitchFamily="18" charset="0"/>
            </a:endParaRPr>
          </a:p>
          <a:p>
            <a:pPr marL="1028700" lvl="1" indent="-342900" algn="just" eaLnBrk="1" hangingPunct="1">
              <a:buFont typeface="Arial" charset="0"/>
              <a:buChar char="•"/>
            </a:pPr>
            <a:endParaRPr lang="en-GB" sz="1800" dirty="0" smtClean="0">
              <a:latin typeface="Garamond" pitchFamily="18" charset="0"/>
            </a:endParaRPr>
          </a:p>
          <a:p>
            <a:pPr marL="342900" lvl="1" indent="0" algn="just" eaLnBrk="1" hangingPunct="1">
              <a:buNone/>
            </a:pPr>
            <a:endParaRPr lang="en-GB" sz="1800" dirty="0" smtClean="0">
              <a:latin typeface="Garamond" pitchFamily="18" charset="0"/>
            </a:endParaRPr>
          </a:p>
          <a:p>
            <a:pPr marL="685800" lvl="1" indent="-342900" algn="just" eaLnBrk="1" hangingPunct="1">
              <a:buFont typeface="Arial" charset="0"/>
              <a:buChar char="•"/>
            </a:pPr>
            <a:endParaRPr lang="en-GB" sz="1200" dirty="0" smtClean="0">
              <a:latin typeface="Garamond" pitchFamily="18" charset="0"/>
            </a:endParaRPr>
          </a:p>
          <a:p>
            <a:pPr marL="685800" lvl="1" indent="-342900" eaLnBrk="1" hangingPunct="1">
              <a:buFontTx/>
              <a:buNone/>
            </a:pPr>
            <a:endParaRPr lang="en-US" sz="1600" dirty="0" smtClean="0">
              <a:latin typeface="Garamond" pitchFamily="18" charset="0"/>
            </a:endParaRPr>
          </a:p>
          <a:p>
            <a:pPr marL="685800" lvl="1" indent="-342900" eaLnBrk="1" hangingPunct="1">
              <a:buFontTx/>
              <a:buNone/>
            </a:pPr>
            <a:endParaRPr lang="en-US" dirty="0" smtClean="0">
              <a:latin typeface="Arial" charset="0"/>
            </a:endParaRPr>
          </a:p>
          <a:p>
            <a:pPr marL="685800" lvl="1" indent="-342900" eaLnBrk="1" hangingPunct="1"/>
            <a:endParaRPr lang="en-US" dirty="0" smtClean="0">
              <a:latin typeface="Arial" charset="0"/>
            </a:endParaRPr>
          </a:p>
        </p:txBody>
      </p:sp>
    </p:spTree>
    <p:extLst>
      <p:ext uri="{BB962C8B-B14F-4D97-AF65-F5344CB8AC3E}">
        <p14:creationId xmlns:p14="http://schemas.microsoft.com/office/powerpoint/2010/main" val="2027397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1971675" y="1085850"/>
            <a:ext cx="6638925" cy="4781550"/>
          </a:xfrm>
          <a:prstGeom prst="rect">
            <a:avLst/>
          </a:prstGeom>
          <a:noFill/>
          <a:ln w="9525">
            <a:noFill/>
            <a:miter lim="800000"/>
            <a:headEnd/>
            <a:tailEnd/>
          </a:ln>
        </p:spPr>
        <p:txBody>
          <a:bodyPr/>
          <a:lstStyle/>
          <a:p>
            <a:pPr algn="just">
              <a:buClr>
                <a:srgbClr val="808080"/>
              </a:buClr>
            </a:pPr>
            <a:r>
              <a:rPr lang="en-US" sz="1600" b="1" dirty="0" smtClean="0">
                <a:latin typeface="Garamond" pitchFamily="18" charset="0"/>
                <a:ea typeface="MS PGothic" pitchFamily="34" charset="-128"/>
              </a:rPr>
              <a:t>D. James Barton</a:t>
            </a:r>
          </a:p>
          <a:p>
            <a:pPr algn="just">
              <a:buClr>
                <a:srgbClr val="808080"/>
              </a:buClr>
            </a:pPr>
            <a:r>
              <a:rPr lang="en-US" sz="1200" b="1" dirty="0" smtClean="0">
                <a:latin typeface="Garamond" pitchFamily="18" charset="0"/>
                <a:ea typeface="MS PGothic" pitchFamily="34" charset="-128"/>
              </a:rPr>
              <a:t>Managing Director, Genesis International, LLC</a:t>
            </a:r>
          </a:p>
          <a:p>
            <a:pPr algn="just">
              <a:buClr>
                <a:srgbClr val="808080"/>
              </a:buClr>
            </a:pPr>
            <a:r>
              <a:rPr lang="en-US" sz="1200" b="1" dirty="0" smtClean="0">
                <a:latin typeface="Garamond" pitchFamily="18" charset="0"/>
                <a:ea typeface="MS PGothic" pitchFamily="34" charset="-128"/>
              </a:rPr>
              <a:t>President, Genesis Financial Group, Inc.</a:t>
            </a:r>
          </a:p>
          <a:p>
            <a:pPr algn="just">
              <a:buClr>
                <a:srgbClr val="808080"/>
              </a:buClr>
            </a:pPr>
            <a:endParaRPr lang="en-US" sz="1200" b="1" dirty="0" smtClean="0">
              <a:latin typeface="Garamond" pitchFamily="18" charset="0"/>
              <a:ea typeface="MS PGothic" pitchFamily="34" charset="-128"/>
            </a:endParaRPr>
          </a:p>
          <a:p>
            <a:pPr algn="just">
              <a:buClr>
                <a:srgbClr val="808080"/>
              </a:buClr>
            </a:pPr>
            <a:r>
              <a:rPr lang="en-US" sz="1200" dirty="0" smtClean="0">
                <a:latin typeface="Garamond" pitchFamily="18" charset="0"/>
              </a:rPr>
              <a:t>Mr. Barton is a co-founder of Genesis International, LLC (“GI”) with his son, Gregg S. Barton and Thomas Ernst. He is also the co-founder of Genesis Financial Group, Inc. (“GFG”). He manages the overall investment activities of GFG and GI as well as acquisition, disposition, development and management of properties leased to Federal </a:t>
            </a:r>
            <a:r>
              <a:rPr lang="en-US" sz="1200" dirty="0">
                <a:latin typeface="Garamond" pitchFamily="18" charset="0"/>
              </a:rPr>
              <a:t>G</a:t>
            </a:r>
            <a:r>
              <a:rPr lang="en-US" sz="1200" dirty="0" smtClean="0">
                <a:latin typeface="Garamond" pitchFamily="18" charset="0"/>
              </a:rPr>
              <a:t>overnment agencies throughout the United States for GFG.  Together, he and Gregg have formed the father and son team which has structured more than 25 separate private placement unit investment trusts owning real estate and a publicly registered US $25 million REIT holding federal government leased properties.  Subsequently, the REIT was renamed Government Properties Trust and raised US $192 million in its fully underwritten follow-on offering in January 2004 (NYSE: GPT).  He represents GFG and GI in consulting agreements with international banks and investment funds in Europe for their investments in U.S. federal leased government properties.  KanAm of </a:t>
            </a:r>
            <a:r>
              <a:rPr lang="en-US" sz="1200" dirty="0" smtClean="0">
                <a:latin typeface="Garamond" pitchFamily="18" charset="0"/>
              </a:rPr>
              <a:t>Frankfort</a:t>
            </a:r>
            <a:r>
              <a:rPr lang="en-US" sz="1200" dirty="0" smtClean="0">
                <a:latin typeface="Garamond" pitchFamily="18" charset="0"/>
              </a:rPr>
              <a:t>, Germany was a major client.  He is the managing member of American Government Properties, LLC and Genesis Development Group, LLC which currently have two US Government buildings completing construction.  He also established joint ventures with international investors, including Gen-Net US Government Lease, SAFI, a Costa Rican Corporation whose stock was sold on the Central American exchanges. Prior to the formation and development of GFG and GI, Mr. Barton was President and Senior Partner of a medium-sized Detroit law firm, directly responsible for the closing of over $2 billion of real estate transactions.  </a:t>
            </a:r>
          </a:p>
          <a:p>
            <a:pPr algn="just">
              <a:buClr>
                <a:srgbClr val="808080"/>
              </a:buClr>
            </a:pPr>
            <a:endParaRPr lang="en-US" sz="1200" dirty="0">
              <a:latin typeface="Garamond" pitchFamily="18" charset="0"/>
            </a:endParaRPr>
          </a:p>
          <a:p>
            <a:pPr algn="just">
              <a:buClr>
                <a:srgbClr val="808080"/>
              </a:buClr>
            </a:pPr>
            <a:r>
              <a:rPr lang="en-US" sz="1200" dirty="0" smtClean="0">
                <a:latin typeface="Garamond" pitchFamily="18" charset="0"/>
              </a:rPr>
              <a:t>Mr. Barton is a Michigan-registered real estate broker.  Mr. Barton is a graduate of Wayne State University and the University of Michigan and is licensed to practice law in Michigan and Florida.  He is a Captain and Chief Legal Officer (Ret.) of the Civil Air Patrol, Michigan Wing, US Air Force. </a:t>
            </a:r>
            <a:endParaRPr lang="en-US" sz="1200" dirty="0">
              <a:latin typeface="Garamond" pitchFamily="18" charset="0"/>
              <a:ea typeface="MS PGothic" pitchFamily="34" charset="-128"/>
            </a:endParaRPr>
          </a:p>
        </p:txBody>
      </p:sp>
      <p:sp>
        <p:nvSpPr>
          <p:cNvPr id="7" name="TextBox 6"/>
          <p:cNvSpPr txBox="1"/>
          <p:nvPr/>
        </p:nvSpPr>
        <p:spPr>
          <a:xfrm>
            <a:off x="414338" y="262235"/>
            <a:ext cx="3141886"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Professional Biographies</a:t>
            </a:r>
            <a:endParaRPr lang="en-US" sz="2400" dirty="0">
              <a:solidFill>
                <a:srgbClr val="18367A"/>
              </a:solidFill>
              <a:latin typeface="Garamond"/>
              <a:cs typeface="Garamond"/>
            </a:endParaRPr>
          </a:p>
        </p:txBody>
      </p:sp>
      <p:pic>
        <p:nvPicPr>
          <p:cNvPr id="1027" name="Picture 3" descr="D. James Barton"/>
          <p:cNvPicPr>
            <a:picLocks noChangeAspect="1" noChangeArrowheads="1"/>
          </p:cNvPicPr>
          <p:nvPr/>
        </p:nvPicPr>
        <p:blipFill>
          <a:blip r:embed="rId2">
            <a:extLst/>
          </a:blip>
          <a:stretch>
            <a:fillRect/>
          </a:stretch>
        </p:blipFill>
        <p:spPr bwMode="auto">
          <a:xfrm>
            <a:off x="304800" y="1200150"/>
            <a:ext cx="1304657" cy="206672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1971675" y="1085850"/>
            <a:ext cx="6638925" cy="4570413"/>
          </a:xfrm>
          <a:prstGeom prst="rect">
            <a:avLst/>
          </a:prstGeom>
          <a:noFill/>
          <a:ln w="9525">
            <a:noFill/>
            <a:miter lim="800000"/>
            <a:headEnd/>
            <a:tailEnd/>
          </a:ln>
        </p:spPr>
        <p:txBody>
          <a:bodyPr/>
          <a:lstStyle/>
          <a:p>
            <a:pPr algn="just">
              <a:buClr>
                <a:srgbClr val="808080"/>
              </a:buClr>
            </a:pPr>
            <a:r>
              <a:rPr lang="en-US" sz="1600" b="1" dirty="0" smtClean="0">
                <a:latin typeface="Garamond" pitchFamily="18" charset="0"/>
                <a:ea typeface="MS PGothic" pitchFamily="34" charset="-128"/>
              </a:rPr>
              <a:t>Gregg S. Barton</a:t>
            </a:r>
          </a:p>
          <a:p>
            <a:pPr algn="just">
              <a:buClr>
                <a:srgbClr val="808080"/>
              </a:buClr>
            </a:pPr>
            <a:r>
              <a:rPr lang="en-US" sz="1200" b="1" dirty="0" smtClean="0">
                <a:latin typeface="Garamond" pitchFamily="18" charset="0"/>
                <a:ea typeface="MS PGothic" pitchFamily="34" charset="-128"/>
              </a:rPr>
              <a:t>Managing Director - Acquisitions Director, Genesis International, LLC</a:t>
            </a:r>
          </a:p>
          <a:p>
            <a:pPr algn="just">
              <a:buClr>
                <a:srgbClr val="808080"/>
              </a:buClr>
            </a:pPr>
            <a:r>
              <a:rPr lang="en-US" sz="1200" b="1" dirty="0" smtClean="0">
                <a:latin typeface="Garamond" pitchFamily="18" charset="0"/>
                <a:ea typeface="MS PGothic" pitchFamily="34" charset="-128"/>
              </a:rPr>
              <a:t>Vice </a:t>
            </a:r>
            <a:r>
              <a:rPr lang="en-US" sz="1200" b="1" dirty="0">
                <a:latin typeface="Garamond" pitchFamily="18" charset="0"/>
                <a:ea typeface="MS PGothic" pitchFamily="34" charset="-128"/>
              </a:rPr>
              <a:t>President - Acquisitions Director, </a:t>
            </a:r>
            <a:r>
              <a:rPr lang="en-US" sz="1200" b="1" dirty="0" smtClean="0">
                <a:latin typeface="Garamond" pitchFamily="18" charset="0"/>
                <a:ea typeface="MS PGothic" pitchFamily="34" charset="-128"/>
              </a:rPr>
              <a:t>Genesis Financial Group, Inc.</a:t>
            </a:r>
          </a:p>
          <a:p>
            <a:pPr algn="just">
              <a:buClr>
                <a:srgbClr val="808080"/>
              </a:buClr>
            </a:pPr>
            <a:endParaRPr lang="en-US" sz="1200" b="1" dirty="0" smtClean="0">
              <a:latin typeface="Garamond" pitchFamily="18" charset="0"/>
              <a:ea typeface="MS PGothic" pitchFamily="34" charset="-128"/>
            </a:endParaRPr>
          </a:p>
          <a:p>
            <a:pPr algn="just">
              <a:buClr>
                <a:srgbClr val="808080"/>
              </a:buClr>
            </a:pPr>
            <a:r>
              <a:rPr lang="en-US" sz="1200" dirty="0" smtClean="0">
                <a:latin typeface="Garamond" pitchFamily="18" charset="0"/>
              </a:rPr>
              <a:t>Mr. Barton is a co-founder of Genesis International, LLC (“GI”). Gregg also co-founded Genesis Financial Group, Inc. (“GFG”) which specializes in acquiring, developing, owning and managing properties leased to federal government agencies throughout the United States.  He has more than 18 years of experience negotiating and structuring acquisition opportunities for GFG and other affiliated companies. Mr. Barton has created a proprietary national network of relationships with government tenants, developers, brokers and other principals.  During his career, he has been involved in over $1 billion of real estate transactions and has structured more than 25 separate private and publicly registered real estate offerings including a NYSE REIT offering, Government Properties Trust (NYSE: GPT).  With an established national reputation in government property investments, Mr. Barton expanded the scope of GFG to include international investors from Latin America and Europe.  In 2003, he co-founded Gen-Net U.S. Government Lease, SAFI, a listed Costa Rican company, dedicated to purchasing United States Federal Government properties for Central American institutional investors.  In 2005, he co-founded Genesis International, LLC (GI) with his father and Thomas Ernst of Geneva, Switzerland. to structure U.S. Federal Government properties for both European institutional, investment funds and high-net-worth investors.  </a:t>
            </a:r>
          </a:p>
          <a:p>
            <a:pPr algn="just">
              <a:buClr>
                <a:srgbClr val="808080"/>
              </a:buClr>
            </a:pPr>
            <a:endParaRPr lang="en-US" sz="1200" dirty="0">
              <a:latin typeface="Garamond" pitchFamily="18" charset="0"/>
            </a:endParaRPr>
          </a:p>
          <a:p>
            <a:pPr algn="just">
              <a:buClr>
                <a:srgbClr val="808080"/>
              </a:buClr>
            </a:pPr>
            <a:r>
              <a:rPr lang="en-US" sz="1200" dirty="0" smtClean="0">
                <a:latin typeface="Garamond" pitchFamily="18" charset="0"/>
              </a:rPr>
              <a:t>A graduate of the University of Michigan with a BA in International Economics and Finance, Mr. Barton holds a Michigan real estate license and is currently a member of The Federal Government Contractors Group, IREA and the GSA PBS Industry Relations Group. Mr. Barton also carries the LEED Green Associate designation and founded Government Real Estate Advisors, LLC in 2012 as a Registered Investment Advisor company.  Mr. Barton is a Registered Investment Advisor. </a:t>
            </a:r>
            <a:endParaRPr lang="en-US" sz="1200" dirty="0">
              <a:latin typeface="Garamond" pitchFamily="18" charset="0"/>
              <a:ea typeface="MS PGothic" pitchFamily="34" charset="-128"/>
            </a:endParaRPr>
          </a:p>
        </p:txBody>
      </p:sp>
      <p:sp>
        <p:nvSpPr>
          <p:cNvPr id="7" name="TextBox 6"/>
          <p:cNvSpPr txBox="1"/>
          <p:nvPr/>
        </p:nvSpPr>
        <p:spPr>
          <a:xfrm>
            <a:off x="414338" y="238125"/>
            <a:ext cx="4136453"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Professional Biographies (cont’d)</a:t>
            </a:r>
            <a:endParaRPr lang="en-US" sz="2400" dirty="0">
              <a:solidFill>
                <a:srgbClr val="18367A"/>
              </a:solidFill>
              <a:latin typeface="Garamond"/>
              <a:cs typeface="Garamond"/>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19" y="1112431"/>
            <a:ext cx="1463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252710"/>
            <a:ext cx="2566280"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Executive Summary</a:t>
            </a:r>
            <a:endParaRPr lang="en-US" sz="2400" dirty="0">
              <a:solidFill>
                <a:srgbClr val="18367A"/>
              </a:solidFill>
              <a:latin typeface="Garamond"/>
              <a:cs typeface="Garamond"/>
            </a:endParaRPr>
          </a:p>
        </p:txBody>
      </p:sp>
      <p:sp>
        <p:nvSpPr>
          <p:cNvPr id="56322" name="Content Placeholder 4"/>
          <p:cNvSpPr>
            <a:spLocks noGrp="1"/>
          </p:cNvSpPr>
          <p:nvPr>
            <p:ph idx="4294967295"/>
          </p:nvPr>
        </p:nvSpPr>
        <p:spPr bwMode="auto">
          <a:xfrm>
            <a:off x="414335" y="866775"/>
            <a:ext cx="8415339" cy="4962524"/>
          </a:xfrm>
          <a:prstGeom prst="rect">
            <a:avLst/>
          </a:prstGeom>
          <a:ln>
            <a:miter lim="800000"/>
            <a:headEnd/>
            <a:tailEnd/>
          </a:ln>
        </p:spPr>
        <p:txBody>
          <a:bodyPr/>
          <a:lstStyle/>
          <a:p>
            <a:pPr marL="347663" lvl="1" indent="-347663" algn="just" eaLnBrk="1" hangingPunct="1">
              <a:lnSpc>
                <a:spcPct val="90000"/>
              </a:lnSpc>
              <a:buNone/>
            </a:pPr>
            <a:r>
              <a:rPr lang="en-GB" sz="1300" b="1" dirty="0" smtClean="0">
                <a:latin typeface="Garamond" pitchFamily="18" charset="0"/>
              </a:rPr>
              <a:t>Exclusive focus on class “A” office properties leased to and occupied by U.S. government agencies</a:t>
            </a:r>
          </a:p>
          <a:p>
            <a:pPr marL="800100" lvl="1" indent="-342900" algn="just" eaLnBrk="1" hangingPunct="1">
              <a:buFont typeface="Arial" charset="0"/>
              <a:buChar char="•"/>
            </a:pPr>
            <a:r>
              <a:rPr lang="en-GB" sz="1100" dirty="0" smtClean="0">
                <a:latin typeface="Garamond" pitchFamily="18" charset="0"/>
              </a:rPr>
              <a:t>Highest tenant credit with the “</a:t>
            </a:r>
            <a:r>
              <a:rPr lang="en-GB" sz="1100" i="1" dirty="0" smtClean="0">
                <a:latin typeface="Garamond" pitchFamily="18" charset="0"/>
              </a:rPr>
              <a:t>full faith and credit</a:t>
            </a:r>
            <a:r>
              <a:rPr lang="en-GB" sz="1100" dirty="0" smtClean="0">
                <a:latin typeface="Garamond" pitchFamily="18" charset="0"/>
              </a:rPr>
              <a:t>” of the U.S. government (Article IV, Section 1 of the U.S. Constitution)</a:t>
            </a:r>
          </a:p>
          <a:p>
            <a:pPr marL="800100" lvl="1" indent="-342900" algn="just" eaLnBrk="1" hangingPunct="1">
              <a:lnSpc>
                <a:spcPct val="90000"/>
              </a:lnSpc>
              <a:buFont typeface="Arial" charset="0"/>
              <a:buChar char="•"/>
            </a:pPr>
            <a:r>
              <a:rPr lang="en-GB" sz="1100" dirty="0" smtClean="0">
                <a:latin typeface="Garamond" pitchFamily="18" charset="0"/>
              </a:rPr>
              <a:t>Demand for space less sensitive to the volatility of economic cycles</a:t>
            </a:r>
          </a:p>
          <a:p>
            <a:pPr marL="800100" lvl="1" indent="-342900" algn="just" eaLnBrk="1" hangingPunct="1">
              <a:lnSpc>
                <a:spcPct val="90000"/>
              </a:lnSpc>
              <a:buFont typeface="Arial" charset="0"/>
              <a:buChar char="•"/>
            </a:pPr>
            <a:r>
              <a:rPr lang="en-GB" sz="1100" dirty="0" smtClean="0">
                <a:latin typeface="Garamond" pitchFamily="18" charset="0"/>
              </a:rPr>
              <a:t>Government leased property portfolio has grown every </a:t>
            </a:r>
            <a:r>
              <a:rPr lang="en-GB" sz="1100" dirty="0" smtClean="0">
                <a:latin typeface="Garamond" pitchFamily="18" charset="0"/>
              </a:rPr>
              <a:t>year for the past 10 years </a:t>
            </a:r>
          </a:p>
          <a:p>
            <a:pPr marL="800100" lvl="1" indent="-342900" algn="just" eaLnBrk="1" hangingPunct="1">
              <a:lnSpc>
                <a:spcPct val="90000"/>
              </a:lnSpc>
              <a:buFont typeface="Arial" charset="0"/>
              <a:buChar char="•"/>
            </a:pPr>
            <a:r>
              <a:rPr lang="en-GB" sz="1100" dirty="0" smtClean="0">
                <a:latin typeface="Garamond" pitchFamily="18" charset="0"/>
              </a:rPr>
              <a:t>Low </a:t>
            </a:r>
            <a:r>
              <a:rPr lang="en-GB" sz="1100" dirty="0" smtClean="0">
                <a:latin typeface="Garamond" pitchFamily="18" charset="0"/>
              </a:rPr>
              <a:t>correlation to other asset classes with high resiliency and protection against downside risk</a:t>
            </a:r>
          </a:p>
          <a:p>
            <a:pPr marL="800100" lvl="1" indent="-342900" algn="just" eaLnBrk="1" hangingPunct="1">
              <a:lnSpc>
                <a:spcPct val="90000"/>
              </a:lnSpc>
              <a:buFont typeface="Arial" charset="0"/>
              <a:buChar char="•"/>
            </a:pPr>
            <a:r>
              <a:rPr lang="en-GB" sz="1100" dirty="0" smtClean="0">
                <a:latin typeface="Garamond" pitchFamily="18" charset="0"/>
              </a:rPr>
              <a:t>Standard firm 10–year leases with no lease break clauses resulting in security of income stream</a:t>
            </a:r>
          </a:p>
          <a:p>
            <a:pPr marL="800100" lvl="1" indent="-342900" algn="just" eaLnBrk="1" hangingPunct="1">
              <a:lnSpc>
                <a:spcPct val="90000"/>
              </a:lnSpc>
              <a:buFont typeface="Arial" charset="0"/>
              <a:buChar char="•"/>
            </a:pPr>
            <a:r>
              <a:rPr lang="en-GB" sz="1100" dirty="0" smtClean="0">
                <a:latin typeface="Garamond" pitchFamily="18" charset="0"/>
              </a:rPr>
              <a:t>Contiguous tenancy with historically high lease renewal rate of over 90%</a:t>
            </a:r>
          </a:p>
          <a:p>
            <a:pPr marL="800100" lvl="1" indent="-342900" algn="just" eaLnBrk="1" hangingPunct="1">
              <a:lnSpc>
                <a:spcPct val="90000"/>
              </a:lnSpc>
              <a:buFont typeface="Arial" charset="0"/>
              <a:buChar char="•"/>
            </a:pPr>
            <a:r>
              <a:rPr lang="en-GB" sz="1100" dirty="0" smtClean="0">
                <a:latin typeface="Garamond" pitchFamily="18" charset="0"/>
              </a:rPr>
              <a:t>Stabilized and inflation-adjusted targeted unleveraged income return of about 7.0% per annum</a:t>
            </a:r>
            <a:r>
              <a:rPr lang="en-GB" sz="1100" baseline="30000" dirty="0" smtClean="0">
                <a:latin typeface="Garamond" pitchFamily="18" charset="0"/>
              </a:rPr>
              <a:t>1</a:t>
            </a:r>
            <a:r>
              <a:rPr lang="en-GB" sz="1100" dirty="0" smtClean="0">
                <a:latin typeface="Garamond" pitchFamily="18" charset="0"/>
              </a:rPr>
              <a:t> with potential for capital appreciation</a:t>
            </a:r>
          </a:p>
          <a:p>
            <a:pPr marL="800100" lvl="1" indent="-342900" algn="just" eaLnBrk="1" hangingPunct="1">
              <a:lnSpc>
                <a:spcPct val="90000"/>
              </a:lnSpc>
              <a:buFont typeface="Arial" charset="0"/>
              <a:buChar char="•"/>
            </a:pPr>
            <a:endParaRPr lang="en-GB" sz="200" dirty="0" smtClean="0">
              <a:latin typeface="Garamond" pitchFamily="18" charset="0"/>
            </a:endParaRPr>
          </a:p>
          <a:p>
            <a:pPr marL="800100" lvl="1" indent="-800100" algn="just" eaLnBrk="1" hangingPunct="1">
              <a:lnSpc>
                <a:spcPct val="90000"/>
              </a:lnSpc>
              <a:buNone/>
            </a:pPr>
            <a:r>
              <a:rPr lang="en-GB" sz="1300" b="1" dirty="0" smtClean="0">
                <a:latin typeface="Garamond" pitchFamily="18" charset="0"/>
              </a:rPr>
              <a:t>Genesis Group of Companies</a:t>
            </a:r>
          </a:p>
          <a:p>
            <a:pPr marL="800100" lvl="1" indent="-342900" algn="just" eaLnBrk="1" hangingPunct="1">
              <a:buFont typeface="Arial" charset="0"/>
              <a:buChar char="•"/>
            </a:pPr>
            <a:r>
              <a:rPr lang="en-US" sz="1100" dirty="0" smtClean="0">
                <a:latin typeface="Garamond" pitchFamily="18" charset="0"/>
              </a:rPr>
              <a:t>A highly specialized owner and manger who is responsible for US$400 million of equity invested since 1999</a:t>
            </a:r>
          </a:p>
          <a:p>
            <a:pPr marL="800100" lvl="1" indent="-342900" algn="just" eaLnBrk="1" hangingPunct="1">
              <a:buFont typeface="Arial" charset="0"/>
              <a:buChar char="•"/>
            </a:pPr>
            <a:r>
              <a:rPr lang="en-US" sz="1100" dirty="0" smtClean="0">
                <a:latin typeface="Garamond" pitchFamily="18" charset="0"/>
              </a:rPr>
              <a:t>Launched a US$180 million Unit Investment Trust Program by raising capital from retail and institutional investors</a:t>
            </a:r>
          </a:p>
          <a:p>
            <a:pPr marL="800100" lvl="1" indent="-342900" algn="just" eaLnBrk="1" hangingPunct="1">
              <a:buFont typeface="Arial" charset="0"/>
              <a:buChar char="•"/>
            </a:pPr>
            <a:r>
              <a:rPr lang="en-US" sz="1100" dirty="0" smtClean="0">
                <a:latin typeface="Garamond" pitchFamily="18" charset="0"/>
              </a:rPr>
              <a:t>Acquired US$123 million of office properties, hired management team and successfully launched a US$192 million public market IPO (NYSE: GPT) which was 11x oversubscribed</a:t>
            </a:r>
          </a:p>
          <a:p>
            <a:pPr marL="800100" lvl="1" indent="-342900" algn="just" eaLnBrk="1" hangingPunct="1">
              <a:buFont typeface="Arial" charset="0"/>
              <a:buChar char="•"/>
            </a:pPr>
            <a:r>
              <a:rPr lang="en-US" sz="1100" dirty="0" smtClean="0">
                <a:latin typeface="Garamond" pitchFamily="18" charset="0"/>
              </a:rPr>
              <a:t>Appointed as exclusive investment advisor to handle the acquisition, asset management and property management of U.S. GSA office properties by three large German institutional real estate investors: </a:t>
            </a:r>
          </a:p>
          <a:p>
            <a:pPr marL="1200150" lvl="1" indent="-168275" algn="just" eaLnBrk="1" hangingPunct="1">
              <a:buFont typeface="Wingdings" panose="05000000000000000000" pitchFamily="2" charset="2"/>
              <a:buChar char="ü"/>
            </a:pPr>
            <a:r>
              <a:rPr lang="de-DE" sz="1000" dirty="0">
                <a:latin typeface="Garamond" panose="02020404030301010803" pitchFamily="18" charset="0"/>
              </a:rPr>
              <a:t>Ärzteversorgung Westfalen-Lippe, </a:t>
            </a:r>
            <a:r>
              <a:rPr lang="en-US" sz="1000" dirty="0">
                <a:latin typeface="Garamond" pitchFamily="18" charset="0"/>
              </a:rPr>
              <a:t>a real estate investment manager for Germany’s largest doctor pension fund (www.aevwl.de)</a:t>
            </a:r>
            <a:endParaRPr lang="en-GB" sz="1000" b="1" dirty="0">
              <a:latin typeface="Garamond" pitchFamily="18" charset="0"/>
            </a:endParaRPr>
          </a:p>
          <a:p>
            <a:pPr marL="1200150" lvl="2" indent="-168275" algn="just" eaLnBrk="1" hangingPunct="1">
              <a:buFont typeface="Wingdings" panose="05000000000000000000" pitchFamily="2" charset="2"/>
              <a:buChar char="ü"/>
            </a:pPr>
            <a:r>
              <a:rPr lang="en-US" sz="1000" dirty="0" smtClean="0">
                <a:latin typeface="Garamond" pitchFamily="18" charset="0"/>
              </a:rPr>
              <a:t>KanAm</a:t>
            </a:r>
            <a:r>
              <a:rPr lang="en-US" sz="1000" dirty="0" smtClean="0">
                <a:latin typeface="Garamond" pitchFamily="18" charset="0"/>
              </a:rPr>
              <a:t> Grund, one of the largest open-end real estate publicly traded funds focusing on U.S. Class “A” properties </a:t>
            </a:r>
            <a:r>
              <a:rPr lang="en-US" sz="1000" dirty="0" smtClean="0">
                <a:latin typeface="Garamond" pitchFamily="18" charset="0"/>
              </a:rPr>
              <a:t>(</a:t>
            </a:r>
            <a:r>
              <a:rPr lang="en-US" sz="1000" dirty="0" smtClean="0">
                <a:latin typeface="Garamond" pitchFamily="18" charset="0"/>
                <a:hlinkClick r:id="rId3"/>
              </a:rPr>
              <a:t>www.kanam.de</a:t>
            </a:r>
            <a:r>
              <a:rPr lang="en-US" sz="1000" dirty="0" smtClean="0">
                <a:latin typeface="Garamond" pitchFamily="18" charset="0"/>
              </a:rPr>
              <a:t>)</a:t>
            </a:r>
          </a:p>
          <a:p>
            <a:pPr marL="1200150" lvl="2" indent="-168275" algn="just" eaLnBrk="1" hangingPunct="1">
              <a:buFont typeface="Wingdings" panose="05000000000000000000" pitchFamily="2" charset="2"/>
              <a:buChar char="ü"/>
            </a:pPr>
            <a:r>
              <a:rPr lang="en-US" sz="1000" dirty="0" smtClean="0">
                <a:latin typeface="Garamond" pitchFamily="18" charset="0"/>
              </a:rPr>
              <a:t>LB Immo Invest GmbH, an investment company investing in U.S. Federal Government real estate assets </a:t>
            </a:r>
            <a:r>
              <a:rPr lang="en-US" sz="1000" dirty="0" smtClean="0">
                <a:latin typeface="Garamond" pitchFamily="18" charset="0"/>
              </a:rPr>
              <a:t>(</a:t>
            </a:r>
            <a:r>
              <a:rPr lang="en-US" sz="1000" dirty="0" smtClean="0">
                <a:latin typeface="Garamond" pitchFamily="18" charset="0"/>
                <a:hlinkClick r:id="rId4"/>
              </a:rPr>
              <a:t>www.patrizia.ag</a:t>
            </a:r>
            <a:r>
              <a:rPr lang="en-US" sz="1000" dirty="0" smtClean="0">
                <a:latin typeface="Garamond" pitchFamily="18" charset="0"/>
              </a:rPr>
              <a:t>)</a:t>
            </a:r>
          </a:p>
          <a:p>
            <a:pPr marL="800100" lvl="1" indent="-342900" algn="just" eaLnBrk="1" hangingPunct="1">
              <a:buFont typeface="Arial" charset="0"/>
              <a:buChar char="•"/>
            </a:pPr>
            <a:r>
              <a:rPr lang="en-GB" sz="1100" dirty="0" smtClean="0">
                <a:latin typeface="Garamond" pitchFamily="18" charset="0"/>
              </a:rPr>
              <a:t>Fully-integrated in-house capability and experience in acquisitions, asset and property management, leasing and development</a:t>
            </a:r>
            <a:endParaRPr lang="en-US" sz="1100" dirty="0" smtClean="0">
              <a:latin typeface="Garamond" pitchFamily="18" charset="0"/>
            </a:endParaRPr>
          </a:p>
          <a:p>
            <a:pPr marL="800100" lvl="1" indent="-342900" algn="just" eaLnBrk="1" hangingPunct="1">
              <a:buFont typeface="Arial" charset="0"/>
              <a:buChar char="•"/>
            </a:pPr>
            <a:r>
              <a:rPr lang="en-US" sz="1100" dirty="0" smtClean="0">
                <a:latin typeface="Garamond" pitchFamily="18" charset="0"/>
              </a:rPr>
              <a:t>Currently owns and manages over 80 U.S. government office properties in 28 states, individual value up to </a:t>
            </a:r>
            <a:r>
              <a:rPr lang="en-US" sz="1100" dirty="0" smtClean="0">
                <a:solidFill>
                  <a:prstClr val="black"/>
                </a:solidFill>
                <a:latin typeface="Garamond" pitchFamily="18" charset="0"/>
              </a:rPr>
              <a:t>US$15 </a:t>
            </a:r>
            <a:r>
              <a:rPr lang="en-US" sz="1100" dirty="0">
                <a:solidFill>
                  <a:prstClr val="black"/>
                </a:solidFill>
                <a:latin typeface="Garamond" pitchFamily="18" charset="0"/>
              </a:rPr>
              <a:t>million </a:t>
            </a:r>
            <a:endParaRPr lang="en-GB" sz="1100" dirty="0" smtClean="0">
              <a:latin typeface="Garamond" pitchFamily="18" charset="0"/>
            </a:endParaRPr>
          </a:p>
          <a:p>
            <a:pPr marL="800100" lvl="1" indent="-342900" algn="just" eaLnBrk="1" hangingPunct="1">
              <a:buFont typeface="Arial" charset="0"/>
              <a:buChar char="•"/>
            </a:pPr>
            <a:endParaRPr lang="en-GB" sz="200" b="1" dirty="0" smtClean="0">
              <a:latin typeface="Garamond" pitchFamily="18" charset="0"/>
            </a:endParaRPr>
          </a:p>
          <a:p>
            <a:pPr marL="800100" lvl="1" indent="-800100" eaLnBrk="1" hangingPunct="1">
              <a:lnSpc>
                <a:spcPct val="90000"/>
              </a:lnSpc>
              <a:buNone/>
            </a:pPr>
            <a:r>
              <a:rPr lang="en-GB" sz="1300" b="1" dirty="0" smtClean="0">
                <a:latin typeface="Garamond" pitchFamily="18" charset="0"/>
              </a:rPr>
              <a:t>Accelerating investment pipeline</a:t>
            </a:r>
          </a:p>
          <a:p>
            <a:pPr marL="800100" lvl="1" indent="-342900" eaLnBrk="1" hangingPunct="1">
              <a:buFont typeface="Arial" charset="0"/>
              <a:buChar char="•"/>
            </a:pPr>
            <a:r>
              <a:rPr lang="en-US" sz="1100" dirty="0" smtClean="0">
                <a:latin typeface="Garamond" pitchFamily="18" charset="0"/>
              </a:rPr>
              <a:t>Current access to approximately US$150 million of potential investment opportunities</a:t>
            </a:r>
          </a:p>
          <a:p>
            <a:pPr marL="800100" lvl="1" indent="-342900" eaLnBrk="1" hangingPunct="1">
              <a:buFont typeface="Arial" charset="0"/>
              <a:buChar char="•"/>
            </a:pPr>
            <a:r>
              <a:rPr lang="en-US" sz="1100" dirty="0" smtClean="0">
                <a:latin typeface="Garamond" pitchFamily="18" charset="0"/>
              </a:rPr>
              <a:t>Growing pipeline in office properties reflecting </a:t>
            </a:r>
            <a:r>
              <a:rPr lang="en-US" sz="1100" dirty="0" smtClean="0">
                <a:latin typeface="Garamond" pitchFamily="18" charset="0"/>
              </a:rPr>
              <a:t>growing </a:t>
            </a:r>
            <a:r>
              <a:rPr lang="en-US" sz="1100" dirty="0" smtClean="0">
                <a:latin typeface="Garamond" pitchFamily="18" charset="0"/>
              </a:rPr>
              <a:t>office space demand by U.S. Federal Government agencies</a:t>
            </a:r>
          </a:p>
          <a:p>
            <a:pPr marL="347663" lvl="1" indent="-347663" eaLnBrk="1" hangingPunct="1">
              <a:buFontTx/>
              <a:buNone/>
            </a:pPr>
            <a:endParaRPr lang="en-US" dirty="0" smtClean="0">
              <a:latin typeface="Arial" charset="0"/>
            </a:endParaRPr>
          </a:p>
          <a:p>
            <a:pPr marL="347663" lvl="1" indent="-347663" eaLnBrk="1" hangingPunct="1"/>
            <a:endParaRPr lang="en-US" dirty="0" smtClean="0">
              <a:latin typeface="Arial" charset="0"/>
            </a:endParaRPr>
          </a:p>
        </p:txBody>
      </p:sp>
      <p:sp>
        <p:nvSpPr>
          <p:cNvPr id="5" name="TextBox 4"/>
          <p:cNvSpPr txBox="1">
            <a:spLocks noChangeArrowheads="1"/>
          </p:cNvSpPr>
          <p:nvPr/>
        </p:nvSpPr>
        <p:spPr bwMode="auto">
          <a:xfrm>
            <a:off x="1562100" y="5867400"/>
            <a:ext cx="7010400" cy="230832"/>
          </a:xfrm>
          <a:prstGeom prst="rect">
            <a:avLst/>
          </a:prstGeom>
          <a:noFill/>
          <a:ln w="9525">
            <a:noFill/>
            <a:miter lim="800000"/>
            <a:headEnd/>
            <a:tailEnd/>
          </a:ln>
        </p:spPr>
        <p:txBody>
          <a:bodyPr wrap="square">
            <a:spAutoFit/>
          </a:bodyPr>
          <a:lstStyle/>
          <a:p>
            <a:pPr algn="just"/>
            <a:r>
              <a:rPr lang="en-US" sz="900" baseline="30000" dirty="0" smtClean="0">
                <a:latin typeface="Garamond" pitchFamily="18" charset="0"/>
              </a:rPr>
              <a:t>1 </a:t>
            </a:r>
            <a:r>
              <a:rPr lang="en-US" sz="900" dirty="0" smtClean="0">
                <a:latin typeface="Garamond" pitchFamily="18" charset="0"/>
              </a:rPr>
              <a:t>Targeted returns are based on projections and there can be no assurance that such projections will prove to be accurate.  </a:t>
            </a:r>
            <a:endParaRPr lang="en-US" sz="900" dirty="0">
              <a:latin typeface="Garamond" pitchFamily="18" charset="0"/>
            </a:endParaRPr>
          </a:p>
        </p:txBody>
      </p:sp>
      <p:cxnSp>
        <p:nvCxnSpPr>
          <p:cNvPr id="6" name="Straight Connector 5"/>
          <p:cNvCxnSpPr/>
          <p:nvPr/>
        </p:nvCxnSpPr>
        <p:spPr>
          <a:xfrm>
            <a:off x="3657600" y="5867400"/>
            <a:ext cx="1828800" cy="0"/>
          </a:xfrm>
          <a:prstGeom prst="line">
            <a:avLst/>
          </a:prstGeom>
          <a:ln w="3175">
            <a:solidFill>
              <a:schemeClr val="dk1">
                <a:shade val="95000"/>
                <a:satMod val="105000"/>
                <a:alpha val="3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1971675" y="1085850"/>
            <a:ext cx="6638925" cy="4570413"/>
          </a:xfrm>
          <a:prstGeom prst="rect">
            <a:avLst/>
          </a:prstGeom>
          <a:noFill/>
          <a:ln w="9525">
            <a:noFill/>
            <a:miter lim="800000"/>
            <a:headEnd/>
            <a:tailEnd/>
          </a:ln>
        </p:spPr>
        <p:txBody>
          <a:bodyPr/>
          <a:lstStyle/>
          <a:p>
            <a:pPr algn="just">
              <a:buClr>
                <a:srgbClr val="808080"/>
              </a:buClr>
            </a:pPr>
            <a:r>
              <a:rPr lang="en-US" sz="1600" b="1" dirty="0" smtClean="0">
                <a:latin typeface="Garamond" pitchFamily="18" charset="0"/>
                <a:ea typeface="MS PGothic" pitchFamily="34" charset="-128"/>
              </a:rPr>
              <a:t>Lauren J. Bear</a:t>
            </a:r>
          </a:p>
          <a:p>
            <a:pPr algn="just">
              <a:buClr>
                <a:srgbClr val="808080"/>
              </a:buClr>
            </a:pPr>
            <a:r>
              <a:rPr lang="en-US" sz="1200" b="1" dirty="0" smtClean="0">
                <a:latin typeface="Garamond" pitchFamily="18" charset="0"/>
                <a:ea typeface="MS PGothic" pitchFamily="34" charset="-128"/>
              </a:rPr>
              <a:t>Member, Genesis International, LLC</a:t>
            </a:r>
          </a:p>
          <a:p>
            <a:pPr algn="just">
              <a:buClr>
                <a:srgbClr val="808080"/>
              </a:buClr>
            </a:pPr>
            <a:endParaRPr lang="en-US" sz="1200" b="1" dirty="0" smtClean="0">
              <a:latin typeface="Garamond" pitchFamily="18" charset="0"/>
              <a:ea typeface="MS PGothic" pitchFamily="34" charset="-128"/>
            </a:endParaRPr>
          </a:p>
          <a:p>
            <a:pPr algn="just">
              <a:buClr>
                <a:srgbClr val="808080"/>
              </a:buClr>
            </a:pPr>
            <a:r>
              <a:rPr lang="en-US" sz="1200" dirty="0" smtClean="0">
                <a:latin typeface="Garamond" pitchFamily="18" charset="0"/>
              </a:rPr>
              <a:t>A 20-year veteran of business ownership, Ms. Bear founded and is President of Bear Wells Investment Realty. Ms. Wells is a licensed real estate broker in the state of Washington. She is also the granddaughter of U.S. Supreme Court Justice William O. Douglas. Bear Wells Investment Realty specializes in acquiring, developing, owning and brokering properties leased to federal government agencies throughout the United States.  Ms. Bear has more than 13-years of experience negotiating and structuring these specific acquisition opportunities for domestic and international clients, Genesis International LLC (“GI”), Genesis Financial Group, Inc. (“GFG”), and other clients listed among the “Forbes 100 wealthiest Americans”. Ms. Bear has created a proprietary national network of relationships with government developers, principals and federal tenants ranging from the FBI, DEA, to the U.S. Bureau of Land Management, Customs, FEMA, Border Patrol and Immigration. During her career, she has been integral to the successful sale and/or construction of over 100 US federal properties. Ms. Bear was also responsible for the delivery of over 50% of the federal properties that comprised the historical-first IPO of a publicly registered, 100% federal building REIT onto the NYSE. Ms. Bear introduced GFG into Latin America through relationships that brought GFG into close cooperation with the former President of Costa Rica. That relationship is ongoing. GFG has ventured into other Latin American countries with their investment offerings in U.S. federal buildings. In 2005, Ms. Bear was in Europe and assisted the co-founding of Genesis International, LLC, which is dedicated to purchasing U.S. Federal Government properties for both institutional and high-net-worth investors. Since its founding, European investment funds has invested 5 billion Euros in U.S. federal properties through GI. Nearly $100 million were invested in federal buildings through GI in its first year, 2007. </a:t>
            </a:r>
          </a:p>
        </p:txBody>
      </p:sp>
      <p:sp>
        <p:nvSpPr>
          <p:cNvPr id="7" name="TextBox 6"/>
          <p:cNvSpPr txBox="1"/>
          <p:nvPr/>
        </p:nvSpPr>
        <p:spPr>
          <a:xfrm>
            <a:off x="414338" y="247650"/>
            <a:ext cx="4136453"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Professional Biographies (cont’d)</a:t>
            </a:r>
            <a:endParaRPr lang="en-US" sz="2400" dirty="0">
              <a:solidFill>
                <a:srgbClr val="18367A"/>
              </a:solidFill>
              <a:latin typeface="Garamond"/>
              <a:cs typeface="Garamond"/>
            </a:endParaRPr>
          </a:p>
        </p:txBody>
      </p:sp>
      <p:pic>
        <p:nvPicPr>
          <p:cNvPr id="2050" name="Picture 2" descr="C:\Users\Gregg\Desktop\151118-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85850"/>
            <a:ext cx="146304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1971675" y="1085850"/>
            <a:ext cx="6638925" cy="4570413"/>
          </a:xfrm>
          <a:prstGeom prst="rect">
            <a:avLst/>
          </a:prstGeom>
          <a:noFill/>
          <a:ln w="9525">
            <a:noFill/>
            <a:miter lim="800000"/>
            <a:headEnd/>
            <a:tailEnd/>
          </a:ln>
        </p:spPr>
        <p:txBody>
          <a:bodyPr/>
          <a:lstStyle/>
          <a:p>
            <a:pPr algn="just" defTabSz="914400" fontAlgn="auto">
              <a:spcBef>
                <a:spcPts val="0"/>
              </a:spcBef>
              <a:spcAft>
                <a:spcPts val="0"/>
              </a:spcAft>
              <a:buClr>
                <a:srgbClr val="808080"/>
              </a:buClr>
            </a:pPr>
            <a:r>
              <a:rPr lang="en-US" sz="1600" b="1" dirty="0" smtClean="0">
                <a:solidFill>
                  <a:prstClr val="black"/>
                </a:solidFill>
                <a:latin typeface="Garamond" pitchFamily="18" charset="0"/>
                <a:ea typeface="MS PGothic" pitchFamily="34" charset="-128"/>
                <a:cs typeface="+mn-cs"/>
              </a:rPr>
              <a:t>Thomas Ernst</a:t>
            </a:r>
          </a:p>
          <a:p>
            <a:pPr algn="just" defTabSz="914400" fontAlgn="auto">
              <a:spcBef>
                <a:spcPts val="0"/>
              </a:spcBef>
              <a:spcAft>
                <a:spcPts val="0"/>
              </a:spcAft>
              <a:buClr>
                <a:srgbClr val="808080"/>
              </a:buClr>
            </a:pPr>
            <a:r>
              <a:rPr lang="en-US" sz="1200" b="1" dirty="0" smtClean="0">
                <a:solidFill>
                  <a:prstClr val="black"/>
                </a:solidFill>
                <a:latin typeface="Garamond" pitchFamily="18" charset="0"/>
                <a:ea typeface="MS PGothic" pitchFamily="34" charset="-128"/>
                <a:cs typeface="+mn-cs"/>
              </a:rPr>
              <a:t>Managing Director, Genesis International, LLC</a:t>
            </a:r>
          </a:p>
          <a:p>
            <a:pPr algn="just" defTabSz="914400" fontAlgn="auto">
              <a:spcBef>
                <a:spcPts val="0"/>
              </a:spcBef>
              <a:spcAft>
                <a:spcPts val="0"/>
              </a:spcAft>
              <a:buClr>
                <a:srgbClr val="808080"/>
              </a:buClr>
            </a:pPr>
            <a:endParaRPr lang="en-US" sz="1200" b="1" dirty="0" smtClean="0">
              <a:solidFill>
                <a:prstClr val="black"/>
              </a:solidFill>
              <a:latin typeface="Garamond" pitchFamily="18" charset="0"/>
              <a:ea typeface="MS PGothic" pitchFamily="34" charset="-128"/>
              <a:cs typeface="+mn-cs"/>
            </a:endParaRPr>
          </a:p>
          <a:p>
            <a:pPr algn="just" defTabSz="914400" fontAlgn="auto">
              <a:spcBef>
                <a:spcPts val="0"/>
              </a:spcBef>
              <a:spcAft>
                <a:spcPts val="0"/>
              </a:spcAft>
              <a:buClr>
                <a:srgbClr val="808080"/>
              </a:buClr>
            </a:pPr>
            <a:r>
              <a:rPr lang="en-US" sz="1200" dirty="0" smtClean="0">
                <a:solidFill>
                  <a:prstClr val="black"/>
                </a:solidFill>
                <a:latin typeface="Garamond" pitchFamily="18" charset="0"/>
                <a:cs typeface="+mn-cs"/>
              </a:rPr>
              <a:t>Mr. Ernst has over 20 years of experience with senior positions in the real estate industry and possesses a wide network of contacts in the real estate sector in Europe. From 2005 to 2006, he was the real estate advisor to the CEO of Telecom Bulgaria, charged with restructuring Bulgaria’s largest property portfolio, with several thousand central locations all over the country. He is the co-founder and owner of a real estate investment company with 350 commercial and residential units in the center of Berlin with investments over 20 million Euros. Between 1993 and 1996, Mr. Ernst was the Managing Director of one of the largest German commercial property development corporations with a total of over 2 billion Euros in real estate assets. From 1990 to 1993, Mr. Ernst was the head of central real Estate sales at the Treuhandanstalt Berlin, which privatized all the property assets of the former East Germany. He negotiated and led a team that generated annual sales in excess of 1 billion Euros.  In 2005, he co-founded Genesis International, LLC (GI) with D. James Barton and Gregg S. Barton to structure U.S. Federal Government properties for both European institutional, investment funds and high-net-worth investors.  Mr. Ernst holds a law degree of Heidelberg University and a BA in Economics from Freiburg University.  He is fluent in six languages.</a:t>
            </a:r>
          </a:p>
        </p:txBody>
      </p:sp>
      <p:sp>
        <p:nvSpPr>
          <p:cNvPr id="7" name="TextBox 6"/>
          <p:cNvSpPr txBox="1"/>
          <p:nvPr/>
        </p:nvSpPr>
        <p:spPr>
          <a:xfrm>
            <a:off x="414338" y="247650"/>
            <a:ext cx="4136453" cy="461665"/>
          </a:xfrm>
          <a:prstGeom prst="rect">
            <a:avLst/>
          </a:prstGeom>
          <a:noFill/>
        </p:spPr>
        <p:txBody>
          <a:bodyPr wrap="none">
            <a:spAutoFit/>
          </a:bodyPr>
          <a:lstStyle/>
          <a:p>
            <a:pPr defTabSz="914400" fontAlgn="auto">
              <a:spcBef>
                <a:spcPts val="0"/>
              </a:spcBef>
              <a:spcAft>
                <a:spcPts val="0"/>
              </a:spcAft>
              <a:defRPr/>
            </a:pPr>
            <a:r>
              <a:rPr lang="en-US" sz="2400" dirty="0" smtClean="0">
                <a:solidFill>
                  <a:srgbClr val="18367A"/>
                </a:solidFill>
                <a:latin typeface="Garamond"/>
                <a:cs typeface="Garamond"/>
              </a:rPr>
              <a:t>Professional Biographies (cont’d)</a:t>
            </a:r>
            <a:endParaRPr lang="en-US" sz="2400" dirty="0">
              <a:solidFill>
                <a:srgbClr val="18367A"/>
              </a:solidFill>
              <a:latin typeface="Garamond"/>
              <a:cs typeface="Garamond"/>
            </a:endParaRPr>
          </a:p>
        </p:txBody>
      </p:sp>
      <p:pic>
        <p:nvPicPr>
          <p:cNvPr id="3074" name="Picture 1" descr="Thomas Ernst"/>
          <p:cNvPicPr>
            <a:picLocks noChangeArrowheads="1"/>
          </p:cNvPicPr>
          <p:nvPr/>
        </p:nvPicPr>
        <p:blipFill>
          <a:blip r:embed="rId2"/>
          <a:stretch>
            <a:fillRect/>
          </a:stretch>
        </p:blipFill>
        <p:spPr bwMode="auto">
          <a:xfrm>
            <a:off x="304800" y="1190624"/>
            <a:ext cx="1322723" cy="2145615"/>
          </a:xfrm>
          <a:prstGeom prst="rect">
            <a:avLst/>
          </a:prstGeom>
          <a:noFill/>
          <a:effectLst/>
        </p:spPr>
      </p:pic>
    </p:spTree>
    <p:extLst>
      <p:ext uri="{BB962C8B-B14F-4D97-AF65-F5344CB8AC3E}">
        <p14:creationId xmlns:p14="http://schemas.microsoft.com/office/powerpoint/2010/main" val="850538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247650"/>
            <a:ext cx="2541080"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Acquisition Process</a:t>
            </a:r>
            <a:endParaRPr lang="en-US" sz="2400" dirty="0">
              <a:solidFill>
                <a:srgbClr val="18367A"/>
              </a:solidFill>
              <a:latin typeface="Garamond"/>
              <a:cs typeface="Garamond"/>
            </a:endParaRPr>
          </a:p>
        </p:txBody>
      </p:sp>
      <p:pic>
        <p:nvPicPr>
          <p:cNvPr id="8" name="Picture 7" descr="Acquisition Process.jpg"/>
          <p:cNvPicPr>
            <a:picLocks noChangeAspect="1"/>
          </p:cNvPicPr>
          <p:nvPr/>
        </p:nvPicPr>
        <p:blipFill>
          <a:blip r:embed="rId2"/>
          <a:stretch>
            <a:fillRect/>
          </a:stretch>
        </p:blipFill>
        <p:spPr>
          <a:xfrm>
            <a:off x="2790825" y="1076325"/>
            <a:ext cx="3555654" cy="52120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247650"/>
            <a:ext cx="4170950"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Asset and Property Management</a:t>
            </a:r>
            <a:endParaRPr lang="en-US" sz="2400" dirty="0">
              <a:solidFill>
                <a:srgbClr val="18367A"/>
              </a:solidFill>
              <a:latin typeface="Garamond"/>
              <a:cs typeface="Garamond"/>
            </a:endParaRPr>
          </a:p>
        </p:txBody>
      </p:sp>
      <p:pic>
        <p:nvPicPr>
          <p:cNvPr id="5" name="Picture 4" descr="Post Acquisition Process.jpg"/>
          <p:cNvPicPr>
            <a:picLocks noChangeAspect="1"/>
          </p:cNvPicPr>
          <p:nvPr/>
        </p:nvPicPr>
        <p:blipFill>
          <a:blip r:embed="rId2"/>
          <a:stretch>
            <a:fillRect/>
          </a:stretch>
        </p:blipFill>
        <p:spPr>
          <a:xfrm>
            <a:off x="1771650" y="1066800"/>
            <a:ext cx="5592345" cy="5029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247650"/>
            <a:ext cx="5728812"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Engagement Letter – LB Immo Invest GmbH</a:t>
            </a:r>
            <a:endParaRPr lang="en-US" sz="2400" dirty="0">
              <a:solidFill>
                <a:srgbClr val="18367A"/>
              </a:solidFill>
              <a:latin typeface="Garamond"/>
              <a:cs typeface="Garamond"/>
            </a:endParaRPr>
          </a:p>
        </p:txBody>
      </p:sp>
      <p:pic>
        <p:nvPicPr>
          <p:cNvPr id="5" name="Picture 4" descr="LB Immo Genesis 30.10.20007.jpg"/>
          <p:cNvPicPr>
            <a:picLocks noChangeAspect="1"/>
          </p:cNvPicPr>
          <p:nvPr/>
        </p:nvPicPr>
        <p:blipFill>
          <a:blip r:embed="rId2" cstate="print"/>
          <a:srcRect l="6865" t="6009" r="6954" b="4305"/>
          <a:stretch>
            <a:fillRect/>
          </a:stretch>
        </p:blipFill>
        <p:spPr>
          <a:xfrm>
            <a:off x="2790825" y="942975"/>
            <a:ext cx="3545083" cy="5212080"/>
          </a:xfrm>
          <a:prstGeom prst="rect">
            <a:avLst/>
          </a:prstGeom>
          <a:ln>
            <a:solidFill>
              <a:schemeClr val="tx1">
                <a:alpha val="49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247650"/>
            <a:ext cx="3760388"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Engagement Letter – Real I.S.</a:t>
            </a:r>
            <a:endParaRPr lang="en-US" sz="2400" dirty="0">
              <a:solidFill>
                <a:srgbClr val="18367A"/>
              </a:solidFill>
              <a:latin typeface="Garamond"/>
              <a:cs typeface="Garamond"/>
            </a:endParaRPr>
          </a:p>
        </p:txBody>
      </p:sp>
      <p:pic>
        <p:nvPicPr>
          <p:cNvPr id="6" name="Picture 5" descr="Real IS Lttr.jpg"/>
          <p:cNvPicPr>
            <a:picLocks noChangeAspect="1"/>
          </p:cNvPicPr>
          <p:nvPr/>
        </p:nvPicPr>
        <p:blipFill>
          <a:blip r:embed="rId3"/>
          <a:srcRect l="7606" t="2744" r="6744" b="1829"/>
          <a:stretch>
            <a:fillRect/>
          </a:stretch>
        </p:blipFill>
        <p:spPr>
          <a:xfrm>
            <a:off x="2752725" y="933450"/>
            <a:ext cx="3622666" cy="5212080"/>
          </a:xfrm>
          <a:prstGeom prst="rect">
            <a:avLst/>
          </a:prstGeom>
          <a:ln>
            <a:solidFill>
              <a:schemeClr val="tx1">
                <a:alpha val="49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252710"/>
            <a:ext cx="2588978"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Company Overview</a:t>
            </a:r>
            <a:endParaRPr lang="en-US" sz="2400" dirty="0">
              <a:solidFill>
                <a:srgbClr val="18367A"/>
              </a:solidFill>
              <a:latin typeface="Garamond"/>
              <a:cs typeface="Garamond"/>
            </a:endParaRPr>
          </a:p>
        </p:txBody>
      </p:sp>
      <p:sp>
        <p:nvSpPr>
          <p:cNvPr id="57346" name="Content Placeholder 4"/>
          <p:cNvSpPr>
            <a:spLocks noGrp="1"/>
          </p:cNvSpPr>
          <p:nvPr>
            <p:ph idx="4294967295"/>
          </p:nvPr>
        </p:nvSpPr>
        <p:spPr bwMode="auto">
          <a:xfrm>
            <a:off x="304800" y="904875"/>
            <a:ext cx="8015288" cy="488315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479425" lvl="1" indent="-365125" algn="just" eaLnBrk="1" hangingPunct="1">
              <a:buNone/>
              <a:defRPr/>
            </a:pPr>
            <a:r>
              <a:rPr lang="en-GB" sz="1400" b="1" dirty="0" smtClean="0">
                <a:latin typeface="Garamond" pitchFamily="18" charset="0"/>
              </a:rPr>
              <a:t>Genesis International, LLC</a:t>
            </a:r>
          </a:p>
          <a:p>
            <a:pPr marL="479425" lvl="1" indent="-365125" algn="just" eaLnBrk="1" hangingPunct="1">
              <a:buNone/>
              <a:defRPr/>
            </a:pPr>
            <a:endParaRPr lang="en-GB" sz="1400" b="1" i="1"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Founded in 2005, as an advisor and service provider to international institutional real estate investors</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An affiliated company, Genesis Financial Group, Inc., a full-service real estate group established in 1994 providing services in acquisition, development, asset management, property management and consulting</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Principals with </a:t>
            </a:r>
            <a:r>
              <a:rPr lang="en-GB" sz="1200" dirty="0" smtClean="0">
                <a:latin typeface="Garamond" pitchFamily="18" charset="0"/>
              </a:rPr>
              <a:t>25+ </a:t>
            </a:r>
            <a:r>
              <a:rPr lang="en-GB" sz="1200" dirty="0" smtClean="0">
                <a:latin typeface="Garamond" pitchFamily="18" charset="0"/>
              </a:rPr>
              <a:t>years of experience sourcing and managing commercial office properties leased to the Federal </a:t>
            </a:r>
            <a:r>
              <a:rPr lang="en-GB" sz="1200" dirty="0">
                <a:latin typeface="Garamond" pitchFamily="18" charset="0"/>
              </a:rPr>
              <a:t>G</a:t>
            </a:r>
            <a:r>
              <a:rPr lang="en-GB" sz="1200" dirty="0" smtClean="0">
                <a:latin typeface="Garamond" pitchFamily="18" charset="0"/>
              </a:rPr>
              <a:t>overnment throughout the continental United States, including Hawaii, Alaska and Puerto Rico</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Exclusive focus on U.S. Federal Government real estate market</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Responsible for approximately US$400 million of equity invested in properties totalling over 1.5 million square feet</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Appointed as exclusive investment advisor by three German institutional real estate investors focusing on Class “A” office properties leased to U.S. Federal Government agencies (copies on Engagement Letter and Acknowledgement Letter in Appendix)</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An approved property management agent and preferred developer of the </a:t>
            </a:r>
            <a:r>
              <a:rPr lang="en-GB" sz="1200" dirty="0">
                <a:latin typeface="Garamond" pitchFamily="18" charset="0"/>
              </a:rPr>
              <a:t>U.S. Federal Government </a:t>
            </a:r>
            <a:endParaRPr lang="en-GB" sz="1200" dirty="0" smtClean="0">
              <a:latin typeface="Garamond" pitchFamily="18" charset="0"/>
            </a:endParaRP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Consistently rated in the top 10% of all managers of U.S. Federal Government leased properties </a:t>
            </a:r>
            <a:r>
              <a:rPr lang="en-US" sz="1200" dirty="0" smtClean="0">
                <a:latin typeface="Garamond" pitchFamily="18" charset="0"/>
              </a:rPr>
              <a:t>as determined by the Gallup Poll Organization</a:t>
            </a:r>
            <a:endParaRPr lang="en-GB" sz="1200" dirty="0" smtClean="0">
              <a:latin typeface="Garamond" pitchFamily="18" charset="0"/>
            </a:endParaRP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endParaRPr lang="en-GB" sz="1200" dirty="0" smtClean="0">
              <a:latin typeface="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247650"/>
            <a:ext cx="3583545"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Company Overview (cont’d)</a:t>
            </a:r>
            <a:endParaRPr lang="en-US" sz="2400" dirty="0">
              <a:solidFill>
                <a:srgbClr val="18367A"/>
              </a:solidFill>
              <a:latin typeface="Garamond"/>
              <a:cs typeface="Garamond"/>
            </a:endParaRPr>
          </a:p>
        </p:txBody>
      </p:sp>
      <p:pic>
        <p:nvPicPr>
          <p:cNvPr id="5" name="Picture 4" descr="GI Relationship Flow Chart.jpg"/>
          <p:cNvPicPr>
            <a:picLocks noChangeAspect="1"/>
          </p:cNvPicPr>
          <p:nvPr/>
        </p:nvPicPr>
        <p:blipFill>
          <a:blip r:embed="rId3"/>
          <a:srcRect t="4167" b="8333"/>
          <a:stretch>
            <a:fillRect/>
          </a:stretch>
        </p:blipFill>
        <p:spPr>
          <a:xfrm>
            <a:off x="714375" y="838200"/>
            <a:ext cx="7707592" cy="52120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4338" y="247650"/>
            <a:ext cx="7362913"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Unique Features of U.S. Federal Government Office Market</a:t>
            </a:r>
            <a:endParaRPr lang="en-US" sz="2400" dirty="0">
              <a:solidFill>
                <a:srgbClr val="18367A"/>
              </a:solidFill>
              <a:latin typeface="Garamond"/>
              <a:cs typeface="Garamond"/>
            </a:endParaRPr>
          </a:p>
        </p:txBody>
      </p:sp>
      <p:sp>
        <p:nvSpPr>
          <p:cNvPr id="3" name="Content Placeholder 4"/>
          <p:cNvSpPr>
            <a:spLocks noGrp="1"/>
          </p:cNvSpPr>
          <p:nvPr>
            <p:ph idx="4294967295"/>
          </p:nvPr>
        </p:nvSpPr>
        <p:spPr bwMode="auto">
          <a:xfrm>
            <a:off x="557212" y="847725"/>
            <a:ext cx="8015288" cy="488315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800100" lvl="1" indent="-346075" algn="just" eaLnBrk="1" hangingPunct="1">
              <a:buFont typeface="Arial" charset="0"/>
              <a:buChar char="•"/>
              <a:defRPr/>
            </a:pPr>
            <a:r>
              <a:rPr lang="en-GB" sz="1200" dirty="0" smtClean="0">
                <a:latin typeface="Garamond" pitchFamily="18" charset="0"/>
              </a:rPr>
              <a:t>Class “A”, stand-alone, single-tenanted properties in major and tertiary </a:t>
            </a:r>
            <a:r>
              <a:rPr lang="en-GB" sz="1200" dirty="0" smtClean="0">
                <a:latin typeface="Garamond" pitchFamily="18" charset="0"/>
              </a:rPr>
              <a:t>markets</a:t>
            </a:r>
          </a:p>
          <a:p>
            <a:pPr marL="454025" lvl="1" indent="0" algn="just" eaLnBrk="1" hangingPunct="1">
              <a:buNone/>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Demand for space driven by social missions instead of economic goals</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Property value and demand for space much less sensitive to volatility of business cycles</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Standard firm leases of 10+ years with no lease break clauses, i.e., no early lease termination rights</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Renewal rental income increases </a:t>
            </a:r>
            <a:r>
              <a:rPr lang="en-GB" sz="1200" dirty="0" smtClean="0">
                <a:latin typeface="Garamond" pitchFamily="18" charset="0"/>
              </a:rPr>
              <a:t>averaged 12-25% </a:t>
            </a:r>
            <a:r>
              <a:rPr lang="en-GB" sz="1200" dirty="0" smtClean="0">
                <a:latin typeface="Garamond" pitchFamily="18" charset="0"/>
              </a:rPr>
              <a:t>after initial lease term</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Real estate </a:t>
            </a:r>
            <a:r>
              <a:rPr lang="en-GB" sz="1200" dirty="0" smtClean="0">
                <a:latin typeface="Garamond" pitchFamily="18" charset="0"/>
              </a:rPr>
              <a:t>taxes amounts are capped at a negotiated fixed base stop </a:t>
            </a:r>
            <a:endParaRPr lang="en-GB" sz="1200" dirty="0" smtClean="0">
              <a:latin typeface="Garamond" pitchFamily="18" charset="0"/>
            </a:endParaRP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Average stay by a federal agency in one location is 30+ years, minimizing flight and vacancy risk</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Highest historical lease renewal rates at 90%+</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Standard lease contracts and terms with high transparency resulting in transaction efficiency and lower costs</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Low property operating costs, capital expenditures and reserve requirements</a:t>
            </a:r>
          </a:p>
          <a:p>
            <a:pPr marL="800100" lvl="1" indent="-346075" algn="just" eaLnBrk="1" hangingPunct="1">
              <a:buFont typeface="Arial" charset="0"/>
              <a:buChar char="•"/>
              <a:defRPr/>
            </a:pPr>
            <a:endParaRPr lang="en-GB" sz="1200" dirty="0" smtClean="0">
              <a:latin typeface="Garamond" pitchFamily="18" charset="0"/>
            </a:endParaRPr>
          </a:p>
          <a:p>
            <a:pPr marL="800100" lvl="1" indent="-346075" algn="just" eaLnBrk="1" hangingPunct="1">
              <a:buFont typeface="Arial" charset="0"/>
              <a:buChar char="•"/>
              <a:defRPr/>
            </a:pPr>
            <a:r>
              <a:rPr lang="en-GB" sz="1200" dirty="0" smtClean="0">
                <a:latin typeface="Garamond" pitchFamily="18" charset="0"/>
              </a:rPr>
              <a:t>Stable, secure and inflation-adjusted cash flow distributions to owners and investors</a:t>
            </a:r>
          </a:p>
          <a:p>
            <a:pPr marL="454025" lvl="1" indent="0" algn="just" eaLnBrk="1" hangingPunct="1">
              <a:buNone/>
              <a:defRPr/>
            </a:pPr>
            <a:endParaRPr lang="en-GB" sz="1100" dirty="0" smtClean="0">
              <a:latin typeface="Garamond" pitchFamily="18" charset="0"/>
            </a:endParaRPr>
          </a:p>
          <a:p>
            <a:pPr marL="800100" lvl="1" indent="-346075" algn="just" eaLnBrk="1" hangingPunct="1">
              <a:buFont typeface="Arial" charset="0"/>
              <a:buChar char="•"/>
              <a:defRPr/>
            </a:pPr>
            <a:endParaRPr lang="en-GB" sz="1100" dirty="0" smtClean="0">
              <a:latin typeface="Garamond" pitchFamily="18" charset="0"/>
            </a:endParaRPr>
          </a:p>
          <a:p>
            <a:pPr marL="800100" lvl="1" indent="-346075" algn="just" eaLnBrk="1" hangingPunct="1">
              <a:buFont typeface="Arial" charset="0"/>
              <a:buChar char="•"/>
              <a:defRPr/>
            </a:pPr>
            <a:endParaRPr lang="en-GB" sz="1100" dirty="0" smtClean="0">
              <a:latin typeface="Garamond" pitchFamily="18" charset="0"/>
            </a:endParaRPr>
          </a:p>
          <a:p>
            <a:pPr marL="800100" lvl="1" indent="-346075" algn="just" eaLnBrk="1" hangingPunct="1">
              <a:buFont typeface="Arial" charset="0"/>
              <a:buChar char="•"/>
              <a:defRPr/>
            </a:pPr>
            <a:endParaRPr lang="en-GB" sz="1100" dirty="0" smtClean="0">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2"/>
          <p:cNvGraphicFramePr>
            <a:graphicFrameLocks noGrp="1"/>
          </p:cNvGraphicFramePr>
          <p:nvPr>
            <p:ph idx="1"/>
          </p:nvPr>
        </p:nvGraphicFramePr>
        <p:xfrm>
          <a:off x="1651848" y="1395000"/>
          <a:ext cx="5741288" cy="4068000"/>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Textfeld 6"/>
          <p:cNvSpPr txBox="1">
            <a:spLocks noChangeArrowheads="1"/>
          </p:cNvSpPr>
          <p:nvPr/>
        </p:nvSpPr>
        <p:spPr bwMode="auto">
          <a:xfrm>
            <a:off x="2159000" y="5378450"/>
            <a:ext cx="16144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defTabSz="914400" eaLnBrk="0" hangingPunct="0">
              <a:lnSpc>
                <a:spcPct val="100000"/>
              </a:lnSpc>
              <a:spcBef>
                <a:spcPct val="0"/>
              </a:spcBef>
              <a:buFontTx/>
              <a:buNone/>
            </a:pPr>
            <a:r>
              <a:rPr lang="de-DE" altLang="en-US" sz="900" smtClean="0">
                <a:solidFill>
                  <a:prstClr val="black"/>
                </a:solidFill>
                <a:latin typeface="Garamond" pitchFamily="18" charset="0"/>
              </a:rPr>
              <a:t>First Generation Lease - GSA</a:t>
            </a:r>
          </a:p>
        </p:txBody>
      </p:sp>
      <p:sp>
        <p:nvSpPr>
          <p:cNvPr id="22532" name="Textfeld 7"/>
          <p:cNvSpPr txBox="1">
            <a:spLocks noChangeArrowheads="1"/>
          </p:cNvSpPr>
          <p:nvPr/>
        </p:nvSpPr>
        <p:spPr bwMode="auto">
          <a:xfrm>
            <a:off x="3910013" y="5384800"/>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defTabSz="914400" eaLnBrk="0" hangingPunct="0">
              <a:lnSpc>
                <a:spcPct val="100000"/>
              </a:lnSpc>
              <a:spcBef>
                <a:spcPct val="0"/>
              </a:spcBef>
              <a:buFontTx/>
              <a:buNone/>
            </a:pPr>
            <a:r>
              <a:rPr lang="de-DE" altLang="en-US" sz="1000" smtClean="0">
                <a:solidFill>
                  <a:prstClr val="black"/>
                </a:solidFill>
                <a:latin typeface="Garamond" pitchFamily="18" charset="0"/>
              </a:rPr>
              <a:t>All Government Properties (Federal, State, </a:t>
            </a:r>
            <a:r>
              <a:rPr lang="de-DE" altLang="en-US" sz="900" smtClean="0">
                <a:solidFill>
                  <a:prstClr val="black"/>
                </a:solidFill>
                <a:latin typeface="Garamond" pitchFamily="18" charset="0"/>
              </a:rPr>
              <a:t>Communal</a:t>
            </a:r>
            <a:r>
              <a:rPr lang="de-DE" altLang="en-US" sz="1000" smtClean="0">
                <a:solidFill>
                  <a:prstClr val="black"/>
                </a:solidFill>
                <a:latin typeface="Garamond" pitchFamily="18" charset="0"/>
              </a:rPr>
              <a:t>)</a:t>
            </a:r>
          </a:p>
          <a:p>
            <a:pPr defTabSz="914400" eaLnBrk="0" hangingPunct="0">
              <a:lnSpc>
                <a:spcPct val="100000"/>
              </a:lnSpc>
              <a:spcBef>
                <a:spcPct val="0"/>
              </a:spcBef>
              <a:buFontTx/>
              <a:buNone/>
            </a:pPr>
            <a:endParaRPr lang="de-DE" altLang="en-US" sz="1000" smtClean="0">
              <a:solidFill>
                <a:prstClr val="black"/>
              </a:solidFill>
              <a:latin typeface="Arial" charset="0"/>
            </a:endParaRPr>
          </a:p>
          <a:p>
            <a:pPr defTabSz="914400" eaLnBrk="0" hangingPunct="0">
              <a:lnSpc>
                <a:spcPct val="100000"/>
              </a:lnSpc>
              <a:spcBef>
                <a:spcPct val="0"/>
              </a:spcBef>
              <a:buFontTx/>
              <a:buNone/>
            </a:pPr>
            <a:endParaRPr lang="de-DE" altLang="en-US" sz="1000" smtClean="0">
              <a:solidFill>
                <a:prstClr val="black"/>
              </a:solidFill>
              <a:latin typeface="Arial" charset="0"/>
            </a:endParaRPr>
          </a:p>
        </p:txBody>
      </p:sp>
      <p:sp>
        <p:nvSpPr>
          <p:cNvPr id="22533" name="Textfeld 8"/>
          <p:cNvSpPr txBox="1">
            <a:spLocks noChangeArrowheads="1"/>
          </p:cNvSpPr>
          <p:nvPr/>
        </p:nvSpPr>
        <p:spPr bwMode="auto">
          <a:xfrm>
            <a:off x="5686425" y="5326063"/>
            <a:ext cx="1785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defTabSz="914400" eaLnBrk="0" hangingPunct="0">
              <a:lnSpc>
                <a:spcPct val="100000"/>
              </a:lnSpc>
              <a:spcBef>
                <a:spcPct val="0"/>
              </a:spcBef>
              <a:buFontTx/>
              <a:buNone/>
            </a:pPr>
            <a:r>
              <a:rPr lang="de-DE" altLang="en-US" sz="1000" smtClean="0">
                <a:solidFill>
                  <a:prstClr val="black"/>
                </a:solidFill>
                <a:latin typeface="Garamond" pitchFamily="18" charset="0"/>
              </a:rPr>
              <a:t>Typical </a:t>
            </a:r>
            <a:r>
              <a:rPr lang="de-DE" altLang="en-US" sz="900" smtClean="0">
                <a:solidFill>
                  <a:prstClr val="black"/>
                </a:solidFill>
                <a:latin typeface="Garamond" pitchFamily="18" charset="0"/>
              </a:rPr>
              <a:t>Class</a:t>
            </a:r>
            <a:r>
              <a:rPr lang="de-DE" altLang="en-US" sz="1000" smtClean="0">
                <a:solidFill>
                  <a:prstClr val="black"/>
                </a:solidFill>
                <a:latin typeface="Garamond" pitchFamily="18" charset="0"/>
              </a:rPr>
              <a:t> A </a:t>
            </a:r>
            <a:r>
              <a:rPr lang="de-DE" altLang="en-US" sz="900" smtClean="0">
                <a:solidFill>
                  <a:prstClr val="black"/>
                </a:solidFill>
                <a:latin typeface="Garamond" pitchFamily="18" charset="0"/>
              </a:rPr>
              <a:t>Office</a:t>
            </a:r>
            <a:r>
              <a:rPr lang="de-DE" altLang="en-US" sz="1000" smtClean="0">
                <a:solidFill>
                  <a:prstClr val="black"/>
                </a:solidFill>
                <a:latin typeface="Garamond" pitchFamily="18" charset="0"/>
              </a:rPr>
              <a:t> Building</a:t>
            </a:r>
          </a:p>
        </p:txBody>
      </p:sp>
      <p:sp>
        <p:nvSpPr>
          <p:cNvPr id="22534" name="Inhaltsplatzhalter 2"/>
          <p:cNvSpPr>
            <a:spLocks noGrp="1"/>
          </p:cNvSpPr>
          <p:nvPr>
            <p:ph idx="12"/>
          </p:nvPr>
        </p:nvSpPr>
        <p:spPr>
          <a:xfrm>
            <a:off x="2025650" y="284163"/>
            <a:ext cx="6581775" cy="309562"/>
          </a:xfrm>
        </p:spPr>
        <p:txBody>
          <a:bodyPr/>
          <a:lstStyle/>
          <a:p>
            <a:r>
              <a:rPr lang="de-DE" altLang="en-US" smtClean="0">
                <a:latin typeface="Garamond" pitchFamily="18" charset="0"/>
                <a:cs typeface="Arial" charset="0"/>
              </a:rPr>
              <a:t>Probability of Lease Renewals</a:t>
            </a:r>
          </a:p>
        </p:txBody>
      </p:sp>
      <p:sp>
        <p:nvSpPr>
          <p:cNvPr id="22535" name="Textfeld 1"/>
          <p:cNvSpPr txBox="1">
            <a:spLocks noChangeArrowheads="1"/>
          </p:cNvSpPr>
          <p:nvPr/>
        </p:nvSpPr>
        <p:spPr bwMode="auto">
          <a:xfrm>
            <a:off x="1674813" y="1233488"/>
            <a:ext cx="5797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defTabSz="914400" eaLnBrk="0" hangingPunct="0">
              <a:lnSpc>
                <a:spcPct val="100000"/>
              </a:lnSpc>
              <a:spcBef>
                <a:spcPct val="0"/>
              </a:spcBef>
              <a:buFontTx/>
              <a:buNone/>
            </a:pPr>
            <a:r>
              <a:rPr lang="en-US" altLang="en-US" sz="1600" u="sng" dirty="0" smtClean="0">
                <a:solidFill>
                  <a:prstClr val="black"/>
                </a:solidFill>
                <a:latin typeface="Garamond" pitchFamily="18" charset="0"/>
              </a:rPr>
              <a:t>US Office Renewal Rates for GSA Agencies vs. Typical Office Tenants</a:t>
            </a:r>
          </a:p>
        </p:txBody>
      </p:sp>
      <p:sp>
        <p:nvSpPr>
          <p:cNvPr id="22536" name="TextBox 5"/>
          <p:cNvSpPr txBox="1">
            <a:spLocks noChangeArrowheads="1"/>
          </p:cNvSpPr>
          <p:nvPr/>
        </p:nvSpPr>
        <p:spPr bwMode="auto">
          <a:xfrm>
            <a:off x="1997075" y="5872163"/>
            <a:ext cx="3184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defTabSz="914400">
              <a:lnSpc>
                <a:spcPct val="100000"/>
              </a:lnSpc>
              <a:spcBef>
                <a:spcPct val="0"/>
              </a:spcBef>
              <a:buFontTx/>
              <a:buNone/>
            </a:pPr>
            <a:r>
              <a:rPr lang="en-US" altLang="en-US" sz="800" dirty="0" smtClean="0">
                <a:solidFill>
                  <a:prstClr val="black"/>
                </a:solidFill>
                <a:latin typeface="Arial" charset="0"/>
              </a:rPr>
              <a:t>Source: Dr</a:t>
            </a:r>
            <a:r>
              <a:rPr lang="en-US" altLang="en-US" sz="700" dirty="0" smtClean="0">
                <a:solidFill>
                  <a:prstClr val="black"/>
                </a:solidFill>
                <a:latin typeface="Arial" charset="0"/>
              </a:rPr>
              <a:t>.</a:t>
            </a:r>
            <a:r>
              <a:rPr lang="en-US" altLang="en-US" sz="800" dirty="0" smtClean="0">
                <a:solidFill>
                  <a:prstClr val="black"/>
                </a:solidFill>
                <a:latin typeface="Arial" charset="0"/>
              </a:rPr>
              <a:t> Dennis </a:t>
            </a:r>
            <a:r>
              <a:rPr lang="en-US" altLang="en-US" sz="800" dirty="0" smtClean="0">
                <a:solidFill>
                  <a:prstClr val="black"/>
                </a:solidFill>
                <a:latin typeface="Arial" charset="0"/>
              </a:rPr>
              <a:t>Eisen</a:t>
            </a:r>
            <a:r>
              <a:rPr lang="en-US" altLang="en-US" sz="800" dirty="0" smtClean="0">
                <a:solidFill>
                  <a:prstClr val="black"/>
                </a:solidFill>
                <a:latin typeface="Arial" charset="0"/>
              </a:rPr>
              <a:t>, Government Leasing News / </a:t>
            </a:r>
            <a:r>
              <a:rPr lang="en-US" altLang="en-US" sz="800" dirty="0" smtClean="0">
                <a:solidFill>
                  <a:prstClr val="black"/>
                </a:solidFill>
                <a:latin typeface="Arial" charset="0"/>
              </a:rPr>
              <a:t>RERC</a:t>
            </a:r>
            <a:endParaRPr lang="en-US" altLang="en-US" sz="800" dirty="0" smtClean="0">
              <a:solidFill>
                <a:prstClr val="black"/>
              </a:solidFill>
              <a:latin typeface="Arial" charset="0"/>
            </a:endParaRPr>
          </a:p>
        </p:txBody>
      </p:sp>
      <p:sp>
        <p:nvSpPr>
          <p:cNvPr id="22537"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fld id="{E56CBBD6-3937-4D3A-A34A-DDC5F24634BF}" type="slidenum">
              <a:rPr lang="de-DE" altLang="en-US" sz="1200">
                <a:solidFill>
                  <a:srgbClr val="898989"/>
                </a:solidFill>
                <a:cs typeface="Arial" charset="0"/>
              </a:rPr>
              <a:pPr>
                <a:lnSpc>
                  <a:spcPct val="100000"/>
                </a:lnSpc>
                <a:spcBef>
                  <a:spcPct val="0"/>
                </a:spcBef>
                <a:buFontTx/>
                <a:buNone/>
              </a:pPr>
              <a:t>5</a:t>
            </a:fld>
            <a:endParaRPr lang="de-DE" altLang="en-US" sz="1200">
              <a:solidFill>
                <a:srgbClr val="898989"/>
              </a:solidFill>
              <a:cs typeface="Arial" charset="0"/>
            </a:endParaRPr>
          </a:p>
        </p:txBody>
      </p:sp>
    </p:spTree>
    <p:extLst>
      <p:ext uri="{BB962C8B-B14F-4D97-AF65-F5344CB8AC3E}">
        <p14:creationId xmlns:p14="http://schemas.microsoft.com/office/powerpoint/2010/main" val="621680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feld 7"/>
          <p:cNvSpPr txBox="1">
            <a:spLocks noChangeArrowheads="1"/>
          </p:cNvSpPr>
          <p:nvPr/>
        </p:nvSpPr>
        <p:spPr bwMode="auto">
          <a:xfrm>
            <a:off x="3929340" y="5393660"/>
            <a:ext cx="1943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defTabSz="914400" eaLnBrk="0" hangingPunct="0">
              <a:lnSpc>
                <a:spcPct val="100000"/>
              </a:lnSpc>
              <a:spcBef>
                <a:spcPct val="0"/>
              </a:spcBef>
              <a:buFontTx/>
              <a:buNone/>
            </a:pPr>
            <a:endParaRPr lang="de-DE" altLang="en-US" sz="1000" dirty="0" smtClean="0">
              <a:solidFill>
                <a:prstClr val="black"/>
              </a:solidFill>
              <a:latin typeface="Garamond" pitchFamily="18" charset="0"/>
            </a:endParaRPr>
          </a:p>
          <a:p>
            <a:pPr defTabSz="914400" eaLnBrk="0" hangingPunct="0">
              <a:lnSpc>
                <a:spcPct val="100000"/>
              </a:lnSpc>
              <a:spcBef>
                <a:spcPct val="0"/>
              </a:spcBef>
              <a:buFontTx/>
              <a:buNone/>
            </a:pPr>
            <a:endParaRPr lang="de-DE" altLang="en-US" sz="1000" dirty="0" smtClean="0">
              <a:solidFill>
                <a:prstClr val="black"/>
              </a:solidFill>
              <a:latin typeface="Arial" charset="0"/>
            </a:endParaRPr>
          </a:p>
          <a:p>
            <a:pPr defTabSz="914400" eaLnBrk="0" hangingPunct="0">
              <a:lnSpc>
                <a:spcPct val="100000"/>
              </a:lnSpc>
              <a:spcBef>
                <a:spcPct val="0"/>
              </a:spcBef>
              <a:buFontTx/>
              <a:buNone/>
            </a:pPr>
            <a:endParaRPr lang="de-DE" altLang="en-US" sz="1000" dirty="0" smtClean="0">
              <a:solidFill>
                <a:prstClr val="black"/>
              </a:solidFill>
              <a:latin typeface="Arial" charset="0"/>
            </a:endParaRPr>
          </a:p>
        </p:txBody>
      </p:sp>
      <p:sp>
        <p:nvSpPr>
          <p:cNvPr id="22534" name="Inhaltsplatzhalter 2"/>
          <p:cNvSpPr>
            <a:spLocks noGrp="1"/>
          </p:cNvSpPr>
          <p:nvPr>
            <p:ph idx="12"/>
          </p:nvPr>
        </p:nvSpPr>
        <p:spPr>
          <a:xfrm>
            <a:off x="2025650" y="284163"/>
            <a:ext cx="6581775" cy="309562"/>
          </a:xfrm>
        </p:spPr>
        <p:txBody>
          <a:bodyPr/>
          <a:lstStyle/>
          <a:p>
            <a:r>
              <a:rPr lang="de-DE" altLang="en-US" dirty="0" smtClean="0">
                <a:latin typeface="Garamond" pitchFamily="18" charset="0"/>
                <a:cs typeface="Arial" charset="0"/>
              </a:rPr>
              <a:t>Average Yield Spreads </a:t>
            </a:r>
            <a:endParaRPr lang="de-DE" altLang="en-US" dirty="0" smtClean="0">
              <a:latin typeface="Garamond" pitchFamily="18" charset="0"/>
              <a:cs typeface="Arial" charset="0"/>
            </a:endParaRPr>
          </a:p>
        </p:txBody>
      </p:sp>
      <p:sp>
        <p:nvSpPr>
          <p:cNvPr id="22537"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fld id="{E56CBBD6-3937-4D3A-A34A-DDC5F24634BF}" type="slidenum">
              <a:rPr lang="de-DE" altLang="en-US" sz="1200">
                <a:solidFill>
                  <a:srgbClr val="898989"/>
                </a:solidFill>
                <a:cs typeface="Arial" charset="0"/>
              </a:rPr>
              <a:pPr>
                <a:lnSpc>
                  <a:spcPct val="100000"/>
                </a:lnSpc>
                <a:spcBef>
                  <a:spcPct val="0"/>
                </a:spcBef>
                <a:buFontTx/>
                <a:buNone/>
              </a:pPr>
              <a:t>6</a:t>
            </a:fld>
            <a:endParaRPr lang="de-DE" altLang="en-US" sz="1200">
              <a:solidFill>
                <a:srgbClr val="898989"/>
              </a:solidFill>
              <a:cs typeface="Arial" charset="0"/>
            </a:endParaRPr>
          </a:p>
        </p:txBody>
      </p:sp>
      <p:pic>
        <p:nvPicPr>
          <p:cNvPr id="3075" name="Picture 3" descr="C:\Users\Gregg\AppData\Local\Microsoft\Windows\Temporary Internet Files\Content.Outlook\I3A2LERQ\comp to treasury 2006-16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12" y="1066800"/>
            <a:ext cx="7809488" cy="436586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45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feld 7"/>
          <p:cNvSpPr txBox="1">
            <a:spLocks noChangeArrowheads="1"/>
          </p:cNvSpPr>
          <p:nvPr/>
        </p:nvSpPr>
        <p:spPr bwMode="auto">
          <a:xfrm>
            <a:off x="3929340" y="5393660"/>
            <a:ext cx="1943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defTabSz="914400" eaLnBrk="0" hangingPunct="0">
              <a:lnSpc>
                <a:spcPct val="100000"/>
              </a:lnSpc>
              <a:spcBef>
                <a:spcPct val="0"/>
              </a:spcBef>
              <a:buFontTx/>
              <a:buNone/>
            </a:pPr>
            <a:endParaRPr lang="de-DE" altLang="en-US" sz="1000" dirty="0" smtClean="0">
              <a:solidFill>
                <a:prstClr val="black"/>
              </a:solidFill>
              <a:latin typeface="Garamond" pitchFamily="18" charset="0"/>
            </a:endParaRPr>
          </a:p>
          <a:p>
            <a:pPr defTabSz="914400" eaLnBrk="0" hangingPunct="0">
              <a:lnSpc>
                <a:spcPct val="100000"/>
              </a:lnSpc>
              <a:spcBef>
                <a:spcPct val="0"/>
              </a:spcBef>
              <a:buFontTx/>
              <a:buNone/>
            </a:pPr>
            <a:endParaRPr lang="de-DE" altLang="en-US" sz="1000" dirty="0" smtClean="0">
              <a:solidFill>
                <a:prstClr val="black"/>
              </a:solidFill>
              <a:latin typeface="Arial" charset="0"/>
            </a:endParaRPr>
          </a:p>
          <a:p>
            <a:pPr defTabSz="914400" eaLnBrk="0" hangingPunct="0">
              <a:lnSpc>
                <a:spcPct val="100000"/>
              </a:lnSpc>
              <a:spcBef>
                <a:spcPct val="0"/>
              </a:spcBef>
              <a:buFontTx/>
              <a:buNone/>
            </a:pPr>
            <a:endParaRPr lang="de-DE" altLang="en-US" sz="1000" dirty="0" smtClean="0">
              <a:solidFill>
                <a:prstClr val="black"/>
              </a:solidFill>
              <a:latin typeface="Arial" charset="0"/>
            </a:endParaRPr>
          </a:p>
        </p:txBody>
      </p:sp>
      <p:sp>
        <p:nvSpPr>
          <p:cNvPr id="22534" name="Inhaltsplatzhalter 2"/>
          <p:cNvSpPr>
            <a:spLocks noGrp="1"/>
          </p:cNvSpPr>
          <p:nvPr>
            <p:ph idx="12"/>
          </p:nvPr>
        </p:nvSpPr>
        <p:spPr>
          <a:xfrm>
            <a:off x="2025650" y="284163"/>
            <a:ext cx="6581775" cy="309562"/>
          </a:xfrm>
        </p:spPr>
        <p:txBody>
          <a:bodyPr/>
          <a:lstStyle/>
          <a:p>
            <a:r>
              <a:rPr lang="de-DE" altLang="en-US" dirty="0" smtClean="0">
                <a:latin typeface="Garamond" pitchFamily="18" charset="0"/>
                <a:cs typeface="Arial" charset="0"/>
              </a:rPr>
              <a:t>Average Sales </a:t>
            </a:r>
            <a:endParaRPr lang="de-DE" altLang="en-US" dirty="0" smtClean="0">
              <a:latin typeface="Garamond" pitchFamily="18" charset="0"/>
              <a:cs typeface="Arial" charset="0"/>
            </a:endParaRPr>
          </a:p>
        </p:txBody>
      </p:sp>
      <p:sp>
        <p:nvSpPr>
          <p:cNvPr id="22537" name="Foliennummernplatzhalt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fld id="{E56CBBD6-3937-4D3A-A34A-DDC5F24634BF}" type="slidenum">
              <a:rPr lang="de-DE" altLang="en-US" sz="1200">
                <a:solidFill>
                  <a:srgbClr val="898989"/>
                </a:solidFill>
                <a:cs typeface="Arial" charset="0"/>
              </a:rPr>
              <a:pPr>
                <a:lnSpc>
                  <a:spcPct val="100000"/>
                </a:lnSpc>
                <a:spcBef>
                  <a:spcPct val="0"/>
                </a:spcBef>
                <a:buFontTx/>
                <a:buNone/>
              </a:pPr>
              <a:t>7</a:t>
            </a:fld>
            <a:endParaRPr lang="de-DE" altLang="en-US" sz="1200">
              <a:solidFill>
                <a:srgbClr val="898989"/>
              </a:solidFill>
              <a:cs typeface="Arial" charset="0"/>
            </a:endParaRPr>
          </a:p>
        </p:txBody>
      </p:sp>
      <p:pic>
        <p:nvPicPr>
          <p:cNvPr id="3074" name="Picture 2" descr="C:\Users\Gregg\AppData\Local\Microsoft\Windows\Temporary Internet Files\Content.Outlook\I3A2LERQ\comp to GSA ppsf vs reg office 06-16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1"/>
            <a:ext cx="7829550" cy="4495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08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4338" y="252710"/>
            <a:ext cx="5331781" cy="461665"/>
          </a:xfrm>
          <a:prstGeom prst="rect">
            <a:avLst/>
          </a:prstGeom>
          <a:noFill/>
        </p:spPr>
        <p:txBody>
          <a:bodyPr wrap="none">
            <a:spAutoFit/>
          </a:bodyPr>
          <a:lstStyle/>
          <a:p>
            <a:pPr fontAlgn="auto">
              <a:spcBef>
                <a:spcPts val="0"/>
              </a:spcBef>
              <a:spcAft>
                <a:spcPts val="0"/>
              </a:spcAft>
              <a:defRPr/>
            </a:pPr>
            <a:r>
              <a:rPr lang="en-US" sz="2400" dirty="0" smtClean="0">
                <a:solidFill>
                  <a:srgbClr val="18367A"/>
                </a:solidFill>
                <a:latin typeface="Garamond"/>
                <a:cs typeface="Garamond"/>
              </a:rPr>
              <a:t>Examples of Government Agency Tenants</a:t>
            </a:r>
            <a:endParaRPr lang="en-US" sz="2400" dirty="0">
              <a:solidFill>
                <a:srgbClr val="18367A"/>
              </a:solidFill>
              <a:latin typeface="Garamond"/>
              <a:cs typeface="Garamond"/>
            </a:endParaRPr>
          </a:p>
        </p:txBody>
      </p:sp>
      <p:graphicFrame>
        <p:nvGraphicFramePr>
          <p:cNvPr id="5" name="Table 4"/>
          <p:cNvGraphicFramePr>
            <a:graphicFrameLocks noGrp="1"/>
          </p:cNvGraphicFramePr>
          <p:nvPr/>
        </p:nvGraphicFramePr>
        <p:xfrm>
          <a:off x="1295400" y="1066800"/>
          <a:ext cx="6934200" cy="4450080"/>
        </p:xfrm>
        <a:graphic>
          <a:graphicData uri="http://schemas.openxmlformats.org/drawingml/2006/table">
            <a:tbl>
              <a:tblPr firstRow="1" bandRow="1">
                <a:tableStyleId>{E8034E78-7F5D-4C2E-B375-FC64B27BC917}</a:tableStyleId>
              </a:tblPr>
              <a:tblGrid>
                <a:gridCol w="3828700"/>
                <a:gridCol w="3105500"/>
              </a:tblGrid>
              <a:tr h="370840">
                <a:tc>
                  <a:txBody>
                    <a:bodyPr/>
                    <a:lstStyle/>
                    <a:p>
                      <a:pPr marL="228600" indent="-228600">
                        <a:buFont typeface="Arial" pitchFamily="34" charset="0"/>
                        <a:buChar char="•"/>
                      </a:pPr>
                      <a:r>
                        <a:rPr lang="en-US" sz="1200" b="0" dirty="0" smtClean="0">
                          <a:solidFill>
                            <a:schemeClr val="tx1"/>
                          </a:solidFill>
                          <a:latin typeface="Garamond" pitchFamily="18" charset="0"/>
                        </a:rPr>
                        <a:t>Department of Justice</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marL="228600" indent="-228600">
                        <a:buFont typeface="Arial" pitchFamily="34" charset="0"/>
                        <a:buChar char="•"/>
                      </a:pPr>
                      <a:r>
                        <a:rPr lang="en-US" sz="1200" b="0" dirty="0" smtClean="0">
                          <a:solidFill>
                            <a:schemeClr val="tx1"/>
                          </a:solidFill>
                          <a:latin typeface="Garamond" pitchFamily="18" charset="0"/>
                        </a:rPr>
                        <a:t>Federal Bureau of Investigation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Department of Energy</a:t>
                      </a:r>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Drug Enforcement Agency</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Department of Defense</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Department of Commerce</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Department of Agriculture</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Environmental Protection Agency</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General Services Administration</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Department of Homeland Security</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Department of Labor</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Social Security Administration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Department of State</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Department of Transportation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Department of Treasury</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Postal Service</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Federal Emergency Management Agency </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U.S. Army</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U.S. Navy</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Department of Veterans Affairs</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Forestry Service</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Corps of Engineers</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70840">
                <a:tc>
                  <a:txBody>
                    <a:bodyPr/>
                    <a:lstStyle/>
                    <a:p>
                      <a:pPr marL="228600" indent="-228600">
                        <a:buFont typeface="Arial" pitchFamily="34" charset="0"/>
                        <a:buChar char="•"/>
                      </a:pPr>
                      <a:r>
                        <a:rPr lang="en-US" sz="1200" dirty="0" smtClean="0">
                          <a:solidFill>
                            <a:schemeClr val="tx1"/>
                          </a:solidFill>
                          <a:latin typeface="Garamond" pitchFamily="18" charset="0"/>
                        </a:rPr>
                        <a:t>Bureau of Land Management</a:t>
                      </a:r>
                      <a:endParaRPr lang="en-US" sz="1200" dirty="0">
                        <a:solidFill>
                          <a:schemeClr val="tx1"/>
                        </a:solidFill>
                        <a:latin typeface="Garamond" pitchFamily="18" charset="0"/>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gn="l" defTabSz="457200" rtl="0" eaLnBrk="1" latinLnBrk="0" hangingPunct="1">
                        <a:buFont typeface="Arial" pitchFamily="34" charset="0"/>
                        <a:buChar char="•"/>
                      </a:pPr>
                      <a:r>
                        <a:rPr lang="en-US" sz="1200" b="0" kern="1200" dirty="0" smtClean="0">
                          <a:solidFill>
                            <a:schemeClr val="tx1"/>
                          </a:solidFill>
                          <a:latin typeface="Garamond" pitchFamily="18" charset="0"/>
                          <a:ea typeface="+mn-ea"/>
                          <a:cs typeface="+mn-cs"/>
                        </a:rPr>
                        <a:t>Department of Health and Human Services</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or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5895</TotalTime>
  <Words>2858</Words>
  <Application>Microsoft Office PowerPoint</Application>
  <PresentationFormat>On-screen Show (4:3)</PresentationFormat>
  <Paragraphs>247</Paragraphs>
  <Slides>25</Slides>
  <Notes>11</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Corp. Presentation</vt:lpstr>
      <vt:lpstr>1_Custom Design</vt:lpstr>
      <vt:lpstr>2_Custom Design</vt:lpstr>
      <vt:lpstr>Office Theme</vt:lpstr>
      <vt:lpstr>Custom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maxsween</dc:creator>
  <cp:lastModifiedBy>Gregg</cp:lastModifiedBy>
  <cp:revision>568</cp:revision>
  <cp:lastPrinted>2016-06-06T18:45:48Z</cp:lastPrinted>
  <dcterms:created xsi:type="dcterms:W3CDTF">2012-04-22T19:04:10Z</dcterms:created>
  <dcterms:modified xsi:type="dcterms:W3CDTF">2016-06-06T19:05:07Z</dcterms:modified>
</cp:coreProperties>
</file>